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4" r:id="rId6"/>
    <p:sldId id="284" r:id="rId7"/>
    <p:sldId id="283" r:id="rId8"/>
    <p:sldId id="273" r:id="rId9"/>
    <p:sldId id="271" r:id="rId10"/>
    <p:sldId id="288" r:id="rId11"/>
    <p:sldId id="290" r:id="rId12"/>
    <p:sldId id="291" r:id="rId13"/>
    <p:sldId id="294" r:id="rId14"/>
    <p:sldId id="295" r:id="rId15"/>
    <p:sldId id="296" r:id="rId16"/>
    <p:sldId id="278" r:id="rId17"/>
    <p:sldId id="279"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Baring" initials="CB" lastIdx="1" clrIdx="0">
    <p:extLst>
      <p:ext uri="{19B8F6BF-5375-455C-9EA6-DF929625EA0E}">
        <p15:presenceInfo xmlns:p15="http://schemas.microsoft.com/office/powerpoint/2012/main" userId="Charlotte Ba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B6F4E"/>
    <a:srgbClr val="8D6F4C"/>
    <a:srgbClr val="BEAD98"/>
    <a:srgbClr val="B5ADA7"/>
    <a:srgbClr val="C8C1BD"/>
    <a:srgbClr val="DDD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Proctor" userId="9853740f-74a6-4902-8212-b1a7ff6d5cfb" providerId="ADAL" clId="{0C3D1BBA-22A7-4771-8357-8F3AA60C0881}"/>
    <pc:docChg chg="undo custSel modSld">
      <pc:chgData name="Sam Proctor" userId="9853740f-74a6-4902-8212-b1a7ff6d5cfb" providerId="ADAL" clId="{0C3D1BBA-22A7-4771-8357-8F3AA60C0881}" dt="2019-07-04T11:00:23.149" v="636" actId="1076"/>
      <pc:docMkLst>
        <pc:docMk/>
      </pc:docMkLst>
      <pc:sldChg chg="addSp delSp modSp">
        <pc:chgData name="Sam Proctor" userId="9853740f-74a6-4902-8212-b1a7ff6d5cfb" providerId="ADAL" clId="{0C3D1BBA-22A7-4771-8357-8F3AA60C0881}" dt="2019-07-04T11:00:23.149" v="636" actId="1076"/>
        <pc:sldMkLst>
          <pc:docMk/>
          <pc:sldMk cId="1201138842" sldId="283"/>
        </pc:sldMkLst>
        <pc:spChg chg="mod">
          <ac:chgData name="Sam Proctor" userId="9853740f-74a6-4902-8212-b1a7ff6d5cfb" providerId="ADAL" clId="{0C3D1BBA-22A7-4771-8357-8F3AA60C0881}" dt="2019-07-04T11:00:15.237" v="635" actId="1076"/>
          <ac:spMkLst>
            <pc:docMk/>
            <pc:sldMk cId="1201138842" sldId="283"/>
            <ac:spMk id="11" creationId="{8340C5D8-203B-488C-8AFF-A69F052E8BB3}"/>
          </ac:spMkLst>
        </pc:spChg>
        <pc:spChg chg="mod">
          <ac:chgData name="Sam Proctor" userId="9853740f-74a6-4902-8212-b1a7ff6d5cfb" providerId="ADAL" clId="{0C3D1BBA-22A7-4771-8357-8F3AA60C0881}" dt="2019-07-04T11:00:23.149" v="636" actId="1076"/>
          <ac:spMkLst>
            <pc:docMk/>
            <pc:sldMk cId="1201138842" sldId="283"/>
            <ac:spMk id="12" creationId="{87C36428-121F-484A-87D8-31828DF1009F}"/>
          </ac:spMkLst>
        </pc:spChg>
        <pc:spChg chg="mod">
          <ac:chgData name="Sam Proctor" userId="9853740f-74a6-4902-8212-b1a7ff6d5cfb" providerId="ADAL" clId="{0C3D1BBA-22A7-4771-8357-8F3AA60C0881}" dt="2019-07-04T10:54:55.677" v="539" actId="1076"/>
          <ac:spMkLst>
            <pc:docMk/>
            <pc:sldMk cId="1201138842" sldId="283"/>
            <ac:spMk id="16" creationId="{6366D653-5953-4A85-AE91-716DBA27FD2F}"/>
          </ac:spMkLst>
        </pc:spChg>
        <pc:picChg chg="add mod modCrop">
          <ac:chgData name="Sam Proctor" userId="9853740f-74a6-4902-8212-b1a7ff6d5cfb" providerId="ADAL" clId="{0C3D1BBA-22A7-4771-8357-8F3AA60C0881}" dt="2019-07-04T10:59:00.262" v="606" actId="1076"/>
          <ac:picMkLst>
            <pc:docMk/>
            <pc:sldMk cId="1201138842" sldId="283"/>
            <ac:picMk id="3" creationId="{ED483742-5601-4AA4-A3B4-F4D8DC0D99AE}"/>
          </ac:picMkLst>
        </pc:picChg>
        <pc:picChg chg="del">
          <ac:chgData name="Sam Proctor" userId="9853740f-74a6-4902-8212-b1a7ff6d5cfb" providerId="ADAL" clId="{0C3D1BBA-22A7-4771-8357-8F3AA60C0881}" dt="2019-07-04T10:59:38.827" v="618" actId="478"/>
          <ac:picMkLst>
            <pc:docMk/>
            <pc:sldMk cId="1201138842" sldId="283"/>
            <ac:picMk id="5" creationId="{C7FD001E-4189-4537-A475-1C57189B1E9C}"/>
          </ac:picMkLst>
        </pc:picChg>
        <pc:picChg chg="add del mod">
          <ac:chgData name="Sam Proctor" userId="9853740f-74a6-4902-8212-b1a7ff6d5cfb" providerId="ADAL" clId="{0C3D1BBA-22A7-4771-8357-8F3AA60C0881}" dt="2019-07-04T10:56:46.208" v="559" actId="478"/>
          <ac:picMkLst>
            <pc:docMk/>
            <pc:sldMk cId="1201138842" sldId="283"/>
            <ac:picMk id="7" creationId="{38AB0902-93CA-4F9C-8479-11D8662F634D}"/>
          </ac:picMkLst>
        </pc:picChg>
        <pc:picChg chg="del">
          <ac:chgData name="Sam Proctor" userId="9853740f-74a6-4902-8212-b1a7ff6d5cfb" providerId="ADAL" clId="{0C3D1BBA-22A7-4771-8357-8F3AA60C0881}" dt="2019-07-04T10:33:04.510" v="16" actId="478"/>
          <ac:picMkLst>
            <pc:docMk/>
            <pc:sldMk cId="1201138842" sldId="283"/>
            <ac:picMk id="8" creationId="{FF113897-344B-4A19-B8D2-0D442C21CC98}"/>
          </ac:picMkLst>
        </pc:picChg>
        <pc:picChg chg="del mod">
          <ac:chgData name="Sam Proctor" userId="9853740f-74a6-4902-8212-b1a7ff6d5cfb" providerId="ADAL" clId="{0C3D1BBA-22A7-4771-8357-8F3AA60C0881}" dt="2019-07-04T10:57:48.227" v="582" actId="478"/>
          <ac:picMkLst>
            <pc:docMk/>
            <pc:sldMk cId="1201138842" sldId="283"/>
            <ac:picMk id="15" creationId="{ABABECFC-1B68-4FDB-9B78-A76853435C4B}"/>
          </ac:picMkLst>
        </pc:picChg>
        <pc:picChg chg="add del mod">
          <ac:chgData name="Sam Proctor" userId="9853740f-74a6-4902-8212-b1a7ff6d5cfb" providerId="ADAL" clId="{0C3D1BBA-22A7-4771-8357-8F3AA60C0881}" dt="2019-07-04T10:56:56.478" v="563" actId="478"/>
          <ac:picMkLst>
            <pc:docMk/>
            <pc:sldMk cId="1201138842" sldId="283"/>
            <ac:picMk id="17" creationId="{1ABD8F79-CFFE-4441-A788-E6CBE7EC7302}"/>
          </ac:picMkLst>
        </pc:picChg>
        <pc:picChg chg="add del mod modCrop">
          <ac:chgData name="Sam Proctor" userId="9853740f-74a6-4902-8212-b1a7ff6d5cfb" providerId="ADAL" clId="{0C3D1BBA-22A7-4771-8357-8F3AA60C0881}" dt="2019-07-04T10:58:34.412" v="603" actId="1076"/>
          <ac:picMkLst>
            <pc:docMk/>
            <pc:sldMk cId="1201138842" sldId="283"/>
            <ac:picMk id="21" creationId="{CBCF30F9-F50B-4648-9807-45B58F10C1FF}"/>
          </ac:picMkLst>
        </pc:picChg>
        <pc:picChg chg="add mod modCrop">
          <ac:chgData name="Sam Proctor" userId="9853740f-74a6-4902-8212-b1a7ff6d5cfb" providerId="ADAL" clId="{0C3D1BBA-22A7-4771-8357-8F3AA60C0881}" dt="2019-07-04T11:00:03.516" v="634" actId="1076"/>
          <ac:picMkLst>
            <pc:docMk/>
            <pc:sldMk cId="1201138842" sldId="283"/>
            <ac:picMk id="23" creationId="{43BE0619-CE50-401F-8AC3-6029117B1C27}"/>
          </ac:picMkLst>
        </pc:picChg>
      </pc:sldChg>
    </pc:docChg>
  </pc:docChgLst>
  <pc:docChgLst>
    <pc:chgData name="Sarah McGrath" userId="37917822-20a6-4c88-9412-9662e21b0417" providerId="ADAL" clId="{13865857-7A15-46BE-895A-707249F43416}"/>
    <pc:docChg chg="undo custSel delSld modSld sldOrd">
      <pc:chgData name="Sarah McGrath" userId="37917822-20a6-4c88-9412-9662e21b0417" providerId="ADAL" clId="{13865857-7A15-46BE-895A-707249F43416}" dt="2020-09-25T14:13:05.731" v="222" actId="20577"/>
      <pc:docMkLst>
        <pc:docMk/>
      </pc:docMkLst>
      <pc:sldChg chg="del">
        <pc:chgData name="Sarah McGrath" userId="37917822-20a6-4c88-9412-9662e21b0417" providerId="ADAL" clId="{13865857-7A15-46BE-895A-707249F43416}" dt="2020-09-25T11:51:04.815" v="39" actId="2696"/>
        <pc:sldMkLst>
          <pc:docMk/>
          <pc:sldMk cId="3592854802" sldId="272"/>
        </pc:sldMkLst>
      </pc:sldChg>
      <pc:sldChg chg="modSp mod">
        <pc:chgData name="Sarah McGrath" userId="37917822-20a6-4c88-9412-9662e21b0417" providerId="ADAL" clId="{13865857-7A15-46BE-895A-707249F43416}" dt="2020-09-25T14:07:20.796" v="60" actId="20577"/>
        <pc:sldMkLst>
          <pc:docMk/>
          <pc:sldMk cId="3044611084" sldId="274"/>
        </pc:sldMkLst>
        <pc:spChg chg="mod">
          <ac:chgData name="Sarah McGrath" userId="37917822-20a6-4c88-9412-9662e21b0417" providerId="ADAL" clId="{13865857-7A15-46BE-895A-707249F43416}" dt="2020-09-25T14:07:20.796" v="60" actId="20577"/>
          <ac:spMkLst>
            <pc:docMk/>
            <pc:sldMk cId="3044611084" sldId="274"/>
            <ac:spMk id="17" creationId="{3CFCC851-F31D-45DB-A2D8-5B3243701108}"/>
          </ac:spMkLst>
        </pc:spChg>
      </pc:sldChg>
      <pc:sldChg chg="modSp mod">
        <pc:chgData name="Sarah McGrath" userId="37917822-20a6-4c88-9412-9662e21b0417" providerId="ADAL" clId="{13865857-7A15-46BE-895A-707249F43416}" dt="2020-09-25T11:50:45.408" v="38" actId="20577"/>
        <pc:sldMkLst>
          <pc:docMk/>
          <pc:sldMk cId="1201138842" sldId="283"/>
        </pc:sldMkLst>
        <pc:spChg chg="mod">
          <ac:chgData name="Sarah McGrath" userId="37917822-20a6-4c88-9412-9662e21b0417" providerId="ADAL" clId="{13865857-7A15-46BE-895A-707249F43416}" dt="2020-09-25T11:50:45.408" v="38" actId="20577"/>
          <ac:spMkLst>
            <pc:docMk/>
            <pc:sldMk cId="1201138842" sldId="283"/>
            <ac:spMk id="16" creationId="{6366D653-5953-4A85-AE91-716DBA27FD2F}"/>
          </ac:spMkLst>
        </pc:spChg>
      </pc:sldChg>
      <pc:sldChg chg="modSp mod">
        <pc:chgData name="Sarah McGrath" userId="37917822-20a6-4c88-9412-9662e21b0417" providerId="ADAL" clId="{13865857-7A15-46BE-895A-707249F43416}" dt="2020-09-25T14:13:05.731" v="222" actId="20577"/>
        <pc:sldMkLst>
          <pc:docMk/>
          <pc:sldMk cId="4048911160" sldId="284"/>
        </pc:sldMkLst>
        <pc:spChg chg="mod">
          <ac:chgData name="Sarah McGrath" userId="37917822-20a6-4c88-9412-9662e21b0417" providerId="ADAL" clId="{13865857-7A15-46BE-895A-707249F43416}" dt="2020-09-25T11:50:14.189" v="6" actId="20577"/>
          <ac:spMkLst>
            <pc:docMk/>
            <pc:sldMk cId="4048911160" sldId="284"/>
            <ac:spMk id="11" creationId="{8340C5D8-203B-488C-8AFF-A69F052E8BB3}"/>
          </ac:spMkLst>
        </pc:spChg>
        <pc:spChg chg="mod">
          <ac:chgData name="Sarah McGrath" userId="37917822-20a6-4c88-9412-9662e21b0417" providerId="ADAL" clId="{13865857-7A15-46BE-895A-707249F43416}" dt="2020-09-25T14:13:05.731" v="222" actId="20577"/>
          <ac:spMkLst>
            <pc:docMk/>
            <pc:sldMk cId="4048911160" sldId="284"/>
            <ac:spMk id="12" creationId="{87C36428-121F-484A-87D8-31828DF1009F}"/>
          </ac:spMkLst>
        </pc:spChg>
      </pc:sldChg>
      <pc:sldChg chg="modSp mod">
        <pc:chgData name="Sarah McGrath" userId="37917822-20a6-4c88-9412-9662e21b0417" providerId="ADAL" clId="{13865857-7A15-46BE-895A-707249F43416}" dt="2020-09-25T11:51:27.078" v="40" actId="33524"/>
        <pc:sldMkLst>
          <pc:docMk/>
          <pc:sldMk cId="419881537" sldId="291"/>
        </pc:sldMkLst>
        <pc:spChg chg="mod">
          <ac:chgData name="Sarah McGrath" userId="37917822-20a6-4c88-9412-9662e21b0417" providerId="ADAL" clId="{13865857-7A15-46BE-895A-707249F43416}" dt="2020-09-25T11:51:27.078" v="40" actId="33524"/>
          <ac:spMkLst>
            <pc:docMk/>
            <pc:sldMk cId="419881537" sldId="291"/>
            <ac:spMk id="25" creationId="{8F76AB12-78B4-48E4-B2DC-0DF0F35C8DAA}"/>
          </ac:spMkLst>
        </pc:spChg>
      </pc:sldChg>
      <pc:sldChg chg="ord">
        <pc:chgData name="Sarah McGrath" userId="37917822-20a6-4c88-9412-9662e21b0417" providerId="ADAL" clId="{13865857-7A15-46BE-895A-707249F43416}" dt="2020-09-25T13:44:56.222" v="42"/>
        <pc:sldMkLst>
          <pc:docMk/>
          <pc:sldMk cId="1574181389" sldId="296"/>
        </pc:sldMkLst>
      </pc:sldChg>
    </pc:docChg>
  </pc:docChgLst>
  <pc:docChgLst>
    <pc:chgData name="Sarah McGrath" userId="37917822-20a6-4c88-9412-9662e21b0417" providerId="ADAL" clId="{A6043A7B-7F8A-497B-81CB-4CAD01FE4149}"/>
    <pc:docChg chg="custSel modSld">
      <pc:chgData name="Sarah McGrath" userId="37917822-20a6-4c88-9412-9662e21b0417" providerId="ADAL" clId="{A6043A7B-7F8A-497B-81CB-4CAD01FE4149}" dt="2020-10-22T07:53:45.360" v="84" actId="1076"/>
      <pc:docMkLst>
        <pc:docMk/>
      </pc:docMkLst>
      <pc:sldChg chg="modSp mod">
        <pc:chgData name="Sarah McGrath" userId="37917822-20a6-4c88-9412-9662e21b0417" providerId="ADAL" clId="{A6043A7B-7F8A-497B-81CB-4CAD01FE4149}" dt="2020-10-22T07:53:45.360" v="84" actId="1076"/>
        <pc:sldMkLst>
          <pc:docMk/>
          <pc:sldMk cId="1574181389" sldId="296"/>
        </pc:sldMkLst>
        <pc:spChg chg="mod">
          <ac:chgData name="Sarah McGrath" userId="37917822-20a6-4c88-9412-9662e21b0417" providerId="ADAL" clId="{A6043A7B-7F8A-497B-81CB-4CAD01FE4149}" dt="2020-10-22T07:53:45.360" v="84" actId="1076"/>
          <ac:spMkLst>
            <pc:docMk/>
            <pc:sldMk cId="1574181389" sldId="296"/>
            <ac:spMk id="28" creationId="{3E8097A8-209A-44D2-92B3-EC1F9A75C5E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8223-36A8-43E4-8551-43993921B8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EF78C7-D23D-4EC1-9141-07837653CF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76F44F5-269C-4A48-90F4-AEFBC6665339}"/>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DEAA2283-7BC9-4323-845C-5AEF9740D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6B3900-9B01-4ED2-AA7A-907043D650A6}"/>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385578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419F-BC25-4B29-8F0F-52CCBCC314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41B304-3354-48FF-8F73-FE5EF09BE3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2A8FED-0ECF-4004-96FF-80117BB4A86A}"/>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E73C10F5-D78B-42B5-94E8-CE195EE145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848567-766A-46C2-96B3-C823BDB49E73}"/>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420313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6D0F8-C3C2-4160-ACFE-3198D40938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0CAD4-46BD-424D-8E99-1C7E1C41C76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BB41B0-401E-4EF5-8C44-C59C79ED0A7A}"/>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BAD5E9E1-87C6-4CF4-A1F7-5632EF15AB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55B90B-755E-4820-9D9D-354504883F1A}"/>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2353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1C11-4FB6-46CE-9B37-3A8E1DD9F2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4BD075-7701-4758-BC49-6AAF992B8E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350FC9-0BB5-4767-9B4D-0FE003BC9F81}"/>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37B81048-71FC-471C-8EA5-1ED7C900F0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A658A0-8A4C-47CF-903D-74BA7DED6400}"/>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2496404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8C99-4C30-43E5-9A28-C29810B944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2926E9-989D-45E6-92CB-E94A7C614F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02F9AC8-EFAD-4036-936C-23952DFBD00A}"/>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0C56F552-1255-4F72-A449-FE0A38DB96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4903D0-F610-485C-BDB7-90B5C55A340F}"/>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83624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E2E7-EF49-45AE-939E-4B90FC952A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3353F8-1FEE-40DA-B061-68598933D5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51D939-2915-49D4-9731-45131C67E66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C1F6C89-1408-4271-AB27-BE9EA697BD2F}"/>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6" name="Footer Placeholder 5">
            <a:extLst>
              <a:ext uri="{FF2B5EF4-FFF2-40B4-BE49-F238E27FC236}">
                <a16:creationId xmlns:a16="http://schemas.microsoft.com/office/drawing/2014/main" id="{180247AB-06C9-48D7-B6DD-3E327B54C0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8D7173-2C50-4085-B50C-FD2FAB28B80A}"/>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470316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E4995-3B45-4515-ADF1-E45DE0D263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3AEE4-3863-4E23-99C4-23FB939C4E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866223-5BDD-4749-BE95-5931BA15618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50B287-494F-4F70-AA4F-F311D7A7F0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1EA9D3-56F4-491C-A893-4F118E6F5B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285F17-6930-4E2D-9151-9C79426A9D51}"/>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8" name="Footer Placeholder 7">
            <a:extLst>
              <a:ext uri="{FF2B5EF4-FFF2-40B4-BE49-F238E27FC236}">
                <a16:creationId xmlns:a16="http://schemas.microsoft.com/office/drawing/2014/main" id="{E3830387-6ABC-4AE3-985D-F01FEFA6A2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4C0A143-C0B1-4F34-99A9-BD5A743508B7}"/>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112872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D7D7-5523-47E4-97BC-4A66E98D0D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CE77C6-DC10-4738-86E4-955D6354A9D1}"/>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4" name="Footer Placeholder 3">
            <a:extLst>
              <a:ext uri="{FF2B5EF4-FFF2-40B4-BE49-F238E27FC236}">
                <a16:creationId xmlns:a16="http://schemas.microsoft.com/office/drawing/2014/main" id="{10610BC9-2B65-494F-9D53-5C64F2689F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080AD2-0345-4937-94B1-958364DF270C}"/>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47997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783A-89A6-4BFA-83C8-EA3944DE493E}"/>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3" name="Footer Placeholder 2">
            <a:extLst>
              <a:ext uri="{FF2B5EF4-FFF2-40B4-BE49-F238E27FC236}">
                <a16:creationId xmlns:a16="http://schemas.microsoft.com/office/drawing/2014/main" id="{1967F77C-EC1C-4E84-9D5E-26ACC7F0AD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A8CEB94-3035-4E42-84B2-475CB6D4AEF1}"/>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398622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6412-1009-4F32-ADB5-E02E52658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D42971-582D-47F2-8443-10AB148082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53F454-FD46-4401-9D51-DEC8993885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A6BA23-050B-4616-BD0A-0D852FC3FACF}"/>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6" name="Footer Placeholder 5">
            <a:extLst>
              <a:ext uri="{FF2B5EF4-FFF2-40B4-BE49-F238E27FC236}">
                <a16:creationId xmlns:a16="http://schemas.microsoft.com/office/drawing/2014/main" id="{C4A38E2B-352F-4BBE-8296-B69EB7C79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071A64-BCFA-47C4-A9C4-F0EFBB89F6C8}"/>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1306540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03517-7C60-46BE-B0C0-B2CD7719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D2D240-F289-4572-B243-A651CB69C1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13617A-1066-46E3-92D2-ECA88B2F2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4A0171-B9E5-450F-B7F2-37C58B2A4176}"/>
              </a:ext>
            </a:extLst>
          </p:cNvPr>
          <p:cNvSpPr>
            <a:spLocks noGrp="1"/>
          </p:cNvSpPr>
          <p:nvPr>
            <p:ph type="dt" sz="half" idx="10"/>
          </p:nvPr>
        </p:nvSpPr>
        <p:spPr/>
        <p:txBody>
          <a:bodyPr/>
          <a:lstStyle/>
          <a:p>
            <a:fld id="{9654BD22-853D-4122-9293-A9707E934065}" type="datetimeFigureOut">
              <a:rPr lang="en-GB" smtClean="0"/>
              <a:t>22/10/2020</a:t>
            </a:fld>
            <a:endParaRPr lang="en-GB"/>
          </a:p>
        </p:txBody>
      </p:sp>
      <p:sp>
        <p:nvSpPr>
          <p:cNvPr id="6" name="Footer Placeholder 5">
            <a:extLst>
              <a:ext uri="{FF2B5EF4-FFF2-40B4-BE49-F238E27FC236}">
                <a16:creationId xmlns:a16="http://schemas.microsoft.com/office/drawing/2014/main" id="{61CC40A2-64F8-4006-A67E-48838A08B8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84372C-5342-4F49-9D36-7E81DA9BFC2E}"/>
              </a:ext>
            </a:extLst>
          </p:cNvPr>
          <p:cNvSpPr>
            <a:spLocks noGrp="1"/>
          </p:cNvSpPr>
          <p:nvPr>
            <p:ph type="sldNum" sz="quarter" idx="12"/>
          </p:nvPr>
        </p:nvSpPr>
        <p:spPr/>
        <p:txBody>
          <a:bodyPr/>
          <a:lstStyle/>
          <a:p>
            <a:fld id="{45921FF6-5A73-4900-9D7B-6C5521455BD2}" type="slidenum">
              <a:rPr lang="en-GB" smtClean="0"/>
              <a:t>‹#›</a:t>
            </a:fld>
            <a:endParaRPr lang="en-GB"/>
          </a:p>
        </p:txBody>
      </p:sp>
    </p:spTree>
    <p:extLst>
      <p:ext uri="{BB962C8B-B14F-4D97-AF65-F5344CB8AC3E}">
        <p14:creationId xmlns:p14="http://schemas.microsoft.com/office/powerpoint/2010/main" val="332652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2D3EC6-498A-4660-BAFD-67CE0B468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67B24E-152B-47A6-9D77-E40A831C3C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16402-C446-4637-BFC9-EA165EA9E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4BD22-853D-4122-9293-A9707E934065}" type="datetimeFigureOut">
              <a:rPr lang="en-GB" smtClean="0"/>
              <a:t>22/10/2020</a:t>
            </a:fld>
            <a:endParaRPr lang="en-GB"/>
          </a:p>
        </p:txBody>
      </p:sp>
      <p:sp>
        <p:nvSpPr>
          <p:cNvPr id="5" name="Footer Placeholder 4">
            <a:extLst>
              <a:ext uri="{FF2B5EF4-FFF2-40B4-BE49-F238E27FC236}">
                <a16:creationId xmlns:a16="http://schemas.microsoft.com/office/drawing/2014/main" id="{78174755-6675-484E-BE1F-81844278B1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0B18F67-61E0-4FC6-A472-62923C4F8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1FF6-5A73-4900-9D7B-6C5521455BD2}" type="slidenum">
              <a:rPr lang="en-GB" smtClean="0"/>
              <a:t>‹#›</a:t>
            </a:fld>
            <a:endParaRPr lang="en-GB"/>
          </a:p>
        </p:txBody>
      </p:sp>
    </p:spTree>
    <p:extLst>
      <p:ext uri="{BB962C8B-B14F-4D97-AF65-F5344CB8AC3E}">
        <p14:creationId xmlns:p14="http://schemas.microsoft.com/office/powerpoint/2010/main" val="3796202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360search.ie/what-we-do-differently/"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brokersireland.ie/"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connectwomeninpensions.com/"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mailto:info@360search.i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360search.ie/360-services/" TargetMode="External"/><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A1F7B-0A7E-47C2-B61C-A460C0E8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9516" y="209379"/>
            <a:ext cx="5532968" cy="5532968"/>
          </a:xfrm>
          <a:prstGeom prst="rect">
            <a:avLst/>
          </a:prstGeom>
        </p:spPr>
      </p:pic>
      <p:sp>
        <p:nvSpPr>
          <p:cNvPr id="11" name="Rectangle 10">
            <a:extLst>
              <a:ext uri="{FF2B5EF4-FFF2-40B4-BE49-F238E27FC236}">
                <a16:creationId xmlns:a16="http://schemas.microsoft.com/office/drawing/2014/main" id="{401D9CD3-6468-4E0F-AF6D-4ABCC2E86BF7}"/>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76A05E2-3459-4C0E-98DA-76063E58A6A0}"/>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4AA60B-41F0-41C1-A4FE-092E2860B427}"/>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484B074-BFC8-4C11-8882-3C08C320CACB}"/>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7D277B03-598E-440F-834C-E47E96925307}"/>
              </a:ext>
            </a:extLst>
          </p:cNvPr>
          <p:cNvSpPr txBox="1">
            <a:spLocks/>
          </p:cNvSpPr>
          <p:nvPr/>
        </p:nvSpPr>
        <p:spPr>
          <a:xfrm>
            <a:off x="2584450" y="5480445"/>
            <a:ext cx="7023100" cy="514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rgbClr val="BEAD98"/>
                </a:solidFill>
                <a:latin typeface="Cordia New" panose="020B0304020202020204" pitchFamily="34" charset="-34"/>
                <a:ea typeface="DengXian" panose="02010600030101010101" pitchFamily="2" charset="-122"/>
                <a:cs typeface="Cordia New" panose="020B0304020202020204" pitchFamily="34" charset="-34"/>
              </a:rPr>
              <a:t>Leaders in financial recruitment</a:t>
            </a:r>
          </a:p>
        </p:txBody>
      </p:sp>
    </p:spTree>
    <p:extLst>
      <p:ext uri="{BB962C8B-B14F-4D97-AF65-F5344CB8AC3E}">
        <p14:creationId xmlns:p14="http://schemas.microsoft.com/office/powerpoint/2010/main" val="368745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3486811" y="703725"/>
            <a:ext cx="5218373"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Candidate services</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8E9901A-5141-4AA4-8E85-E05E4D63F869}"/>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F97E083-9BAE-4CFB-8986-9D0E58354B31}"/>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BE1CA102-564F-4C5F-B62F-BC5D15F1B979}"/>
              </a:ext>
            </a:extLst>
          </p:cNvPr>
          <p:cNvSpPr txBox="1"/>
          <p:nvPr/>
        </p:nvSpPr>
        <p:spPr>
          <a:xfrm>
            <a:off x="500168" y="4472438"/>
            <a:ext cx="3654402" cy="1293197"/>
          </a:xfrm>
          <a:prstGeom prst="roundRect">
            <a:avLst>
              <a:gd name="adj" fmla="val 0"/>
            </a:avLst>
          </a:prstGeom>
          <a:solidFill>
            <a:srgbClr val="B5ADA7"/>
          </a:solidFill>
          <a:ln w="38100">
            <a:solidFill>
              <a:srgbClr val="B5ADA7"/>
            </a:solidFill>
          </a:ln>
        </p:spPr>
        <p:txBody>
          <a:bodyPr wrap="square" rtlCol="0">
            <a:spAutoFit/>
          </a:bodyPr>
          <a:lstStyle/>
          <a:p>
            <a:r>
              <a:rPr lang="en-GB" b="1" dirty="0">
                <a:solidFill>
                  <a:schemeClr val="bg1"/>
                </a:solidFill>
                <a:latin typeface="DengXian" panose="02010600030101010101" pitchFamily="2" charset="-122"/>
                <a:ea typeface="DengXian" panose="02010600030101010101" pitchFamily="2" charset="-122"/>
              </a:rPr>
              <a:t>Meeting</a:t>
            </a:r>
            <a:br>
              <a:rPr lang="en-GB" b="1" dirty="0">
                <a:solidFill>
                  <a:schemeClr val="bg1"/>
                </a:solidFill>
                <a:latin typeface="DengXian" panose="02010600030101010101" pitchFamily="2" charset="-122"/>
                <a:ea typeface="DengXian" panose="02010600030101010101" pitchFamily="2" charset="-122"/>
              </a:rPr>
            </a:br>
            <a:r>
              <a:rPr lang="en-GB" dirty="0">
                <a:solidFill>
                  <a:schemeClr val="bg1"/>
                </a:solidFill>
                <a:latin typeface="DengXian" panose="02010600030101010101" pitchFamily="2" charset="-122"/>
                <a:ea typeface="DengXian" panose="02010600030101010101" pitchFamily="2" charset="-122"/>
              </a:rPr>
              <a:t>We conduct one-on-one meetings, keeping an open dialogue throughout the process.</a:t>
            </a:r>
          </a:p>
        </p:txBody>
      </p:sp>
      <p:sp>
        <p:nvSpPr>
          <p:cNvPr id="20" name="Content Placeholder 2">
            <a:extLst>
              <a:ext uri="{FF2B5EF4-FFF2-40B4-BE49-F238E27FC236}">
                <a16:creationId xmlns:a16="http://schemas.microsoft.com/office/drawing/2014/main" id="{7D58E543-4C6E-425A-B174-65B12D2BD8C7}"/>
              </a:ext>
            </a:extLst>
          </p:cNvPr>
          <p:cNvSpPr txBox="1">
            <a:spLocks/>
          </p:cNvSpPr>
          <p:nvPr/>
        </p:nvSpPr>
        <p:spPr>
          <a:xfrm>
            <a:off x="358398" y="2092251"/>
            <a:ext cx="11475200" cy="1888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b="1" dirty="0">
                <a:solidFill>
                  <a:srgbClr val="8D6F4C"/>
                </a:solidFill>
                <a:latin typeface="DengXian" panose="02010600030101010101" pitchFamily="2" charset="-122"/>
                <a:ea typeface="DengXian" panose="02010600030101010101" pitchFamily="2" charset="-122"/>
              </a:rPr>
              <a:t>We connect you with the right people, in the right companies, for the right opportunities.</a:t>
            </a:r>
          </a:p>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We take the time to listen to your aspirations and get to the heart of what makes you tick. We make introductions that are productive, worthy of your time and in-line with your career vision. We manage the whole process, from the initial introduction to the completion of your probation.</a:t>
            </a:r>
          </a:p>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We only work with your permission and if the time isn’t right for you, it’s not right for us either.</a:t>
            </a:r>
          </a:p>
        </p:txBody>
      </p:sp>
      <p:sp>
        <p:nvSpPr>
          <p:cNvPr id="26" name="TextBox 25">
            <a:extLst>
              <a:ext uri="{FF2B5EF4-FFF2-40B4-BE49-F238E27FC236}">
                <a16:creationId xmlns:a16="http://schemas.microsoft.com/office/drawing/2014/main" id="{F52E7B9D-31DC-467B-89FF-0509FD44F533}"/>
              </a:ext>
            </a:extLst>
          </p:cNvPr>
          <p:cNvSpPr txBox="1"/>
          <p:nvPr/>
        </p:nvSpPr>
        <p:spPr>
          <a:xfrm>
            <a:off x="4306870" y="4472438"/>
            <a:ext cx="3578259" cy="1293197"/>
          </a:xfrm>
          <a:prstGeom prst="roundRect">
            <a:avLst>
              <a:gd name="adj" fmla="val 0"/>
            </a:avLst>
          </a:prstGeom>
          <a:solidFill>
            <a:srgbClr val="BEAD98"/>
          </a:solidFill>
          <a:ln w="38100">
            <a:solidFill>
              <a:srgbClr val="BEAD98"/>
            </a:solidFill>
          </a:ln>
        </p:spPr>
        <p:txBody>
          <a:bodyPr wrap="square" rtlCol="0">
            <a:spAutoFit/>
          </a:bodyPr>
          <a:lstStyle/>
          <a:p>
            <a:r>
              <a:rPr lang="en-GB" b="1" dirty="0">
                <a:solidFill>
                  <a:schemeClr val="bg1"/>
                </a:solidFill>
                <a:latin typeface="DengXian" panose="02010600030101010101" pitchFamily="2" charset="-122"/>
                <a:ea typeface="DengXian" panose="02010600030101010101" pitchFamily="2" charset="-122"/>
              </a:rPr>
              <a:t>Feedback</a:t>
            </a:r>
            <a:br>
              <a:rPr lang="en-GB" b="1" dirty="0">
                <a:solidFill>
                  <a:schemeClr val="bg1"/>
                </a:solidFill>
                <a:latin typeface="DengXian" panose="02010600030101010101" pitchFamily="2" charset="-122"/>
                <a:ea typeface="DengXian" panose="02010600030101010101" pitchFamily="2" charset="-122"/>
              </a:rPr>
            </a:br>
            <a:r>
              <a:rPr lang="en-GB" dirty="0">
                <a:solidFill>
                  <a:schemeClr val="bg1"/>
                </a:solidFill>
                <a:latin typeface="DengXian" panose="02010600030101010101" pitchFamily="2" charset="-122"/>
                <a:ea typeface="DengXian" panose="02010600030101010101" pitchFamily="2" charset="-122"/>
              </a:rPr>
              <a:t>Everyone deserves feedback; we debrief the company and you after each interview.</a:t>
            </a:r>
          </a:p>
        </p:txBody>
      </p:sp>
      <p:sp>
        <p:nvSpPr>
          <p:cNvPr id="34" name="TextBox 33">
            <a:extLst>
              <a:ext uri="{FF2B5EF4-FFF2-40B4-BE49-F238E27FC236}">
                <a16:creationId xmlns:a16="http://schemas.microsoft.com/office/drawing/2014/main" id="{C08DD5AF-D14B-4988-91F4-E08B03A7FE7D}"/>
              </a:ext>
            </a:extLst>
          </p:cNvPr>
          <p:cNvSpPr txBox="1"/>
          <p:nvPr/>
        </p:nvSpPr>
        <p:spPr>
          <a:xfrm>
            <a:off x="8037429" y="4472438"/>
            <a:ext cx="3578259" cy="1293197"/>
          </a:xfrm>
          <a:prstGeom prst="roundRect">
            <a:avLst>
              <a:gd name="adj" fmla="val 0"/>
            </a:avLst>
          </a:prstGeom>
          <a:solidFill>
            <a:srgbClr val="8D6F4C"/>
          </a:solidFill>
          <a:ln w="38100">
            <a:solidFill>
              <a:srgbClr val="8D6F4C"/>
            </a:solidFill>
          </a:ln>
        </p:spPr>
        <p:txBody>
          <a:bodyPr wrap="square" rtlCol="0">
            <a:spAutoFit/>
          </a:bodyPr>
          <a:lstStyle/>
          <a:p>
            <a:r>
              <a:rPr lang="en-GB" b="1" dirty="0">
                <a:solidFill>
                  <a:schemeClr val="bg1"/>
                </a:solidFill>
                <a:latin typeface="DengXian" panose="02010600030101010101" pitchFamily="2" charset="-122"/>
                <a:ea typeface="DengXian" panose="02010600030101010101" pitchFamily="2" charset="-122"/>
              </a:rPr>
              <a:t>Contact</a:t>
            </a:r>
          </a:p>
          <a:p>
            <a:r>
              <a:rPr lang="en-GB" dirty="0">
                <a:solidFill>
                  <a:schemeClr val="bg1"/>
                </a:solidFill>
                <a:latin typeface="DengXian" panose="02010600030101010101" pitchFamily="2" charset="-122"/>
                <a:ea typeface="DengXian" panose="02010600030101010101" pitchFamily="2" charset="-122"/>
              </a:rPr>
              <a:t>We create relationships which outlive your placement to provide you with long-term support.</a:t>
            </a:r>
          </a:p>
        </p:txBody>
      </p:sp>
      <p:pic>
        <p:nvPicPr>
          <p:cNvPr id="35" name="Picture 34">
            <a:extLst>
              <a:ext uri="{FF2B5EF4-FFF2-40B4-BE49-F238E27FC236}">
                <a16:creationId xmlns:a16="http://schemas.microsoft.com/office/drawing/2014/main" id="{26999F4D-CA17-4326-813C-5B7337E217FF}"/>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l="1096" r="989" b="3"/>
          <a:stretch/>
        </p:blipFill>
        <p:spPr>
          <a:xfrm>
            <a:off x="10054104" y="117901"/>
            <a:ext cx="1994702" cy="2037107"/>
          </a:xfrm>
          <a:prstGeom prst="rect">
            <a:avLst/>
          </a:prstGeom>
          <a:effectLst/>
        </p:spPr>
      </p:pic>
      <p:sp>
        <p:nvSpPr>
          <p:cNvPr id="36" name="Content Placeholder 2">
            <a:extLst>
              <a:ext uri="{FF2B5EF4-FFF2-40B4-BE49-F238E27FC236}">
                <a16:creationId xmlns:a16="http://schemas.microsoft.com/office/drawing/2014/main" id="{1B57FF11-49FD-4AE9-BA3C-A19034FC4923}"/>
              </a:ext>
            </a:extLst>
          </p:cNvPr>
          <p:cNvSpPr txBox="1">
            <a:spLocks/>
          </p:cNvSpPr>
          <p:nvPr/>
        </p:nvSpPr>
        <p:spPr>
          <a:xfrm>
            <a:off x="3906464" y="6164436"/>
            <a:ext cx="4379065" cy="427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BEAD98"/>
                </a:solidFill>
                <a:latin typeface="DengXian" panose="02010600030101010101" pitchFamily="2" charset="-122"/>
                <a:ea typeface="DengXian" panose="02010600030101010101" pitchFamily="2" charset="-122"/>
                <a:hlinkClick r:id="rId3">
                  <a:extLst>
                    <a:ext uri="{A12FA001-AC4F-418D-AE19-62706E023703}">
                      <ahyp:hlinkClr xmlns:ahyp="http://schemas.microsoft.com/office/drawing/2018/hyperlinkcolor" val="tx"/>
                    </a:ext>
                  </a:extLst>
                </a:hlinkClick>
              </a:rPr>
              <a:t>Read more about our process here</a:t>
            </a:r>
            <a:endParaRPr lang="en-US" sz="1800" dirty="0">
              <a:solidFill>
                <a:srgbClr val="BEAD98"/>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467565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17A056-B737-4CDD-AA3F-4BB857F13F14}"/>
              </a:ext>
            </a:extLst>
          </p:cNvPr>
          <p:cNvPicPr>
            <a:picLocks noChangeAspect="1"/>
          </p:cNvPicPr>
          <p:nvPr/>
        </p:nvPicPr>
        <p:blipFill rotWithShape="1">
          <a:blip r:embed="rId2">
            <a:alphaModFix amt="35000"/>
          </a:blip>
          <a:srcRect l="20416"/>
          <a:stretch/>
        </p:blipFill>
        <p:spPr>
          <a:xfrm>
            <a:off x="0" y="1015913"/>
            <a:ext cx="1724532" cy="1890713"/>
          </a:xfrm>
          <a:prstGeom prst="rect">
            <a:avLst/>
          </a:prstGeom>
        </p:spPr>
      </p:pic>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2900801" y="673491"/>
            <a:ext cx="6390398" cy="1229322"/>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What our candidates say</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25" name="Content Placeholder 2">
            <a:extLst>
              <a:ext uri="{FF2B5EF4-FFF2-40B4-BE49-F238E27FC236}">
                <a16:creationId xmlns:a16="http://schemas.microsoft.com/office/drawing/2014/main" id="{8F76AB12-78B4-48E4-B2DC-0DF0F35C8DAA}"/>
              </a:ext>
            </a:extLst>
          </p:cNvPr>
          <p:cNvSpPr>
            <a:spLocks noGrp="1"/>
          </p:cNvSpPr>
          <p:nvPr>
            <p:ph idx="1"/>
          </p:nvPr>
        </p:nvSpPr>
        <p:spPr>
          <a:xfrm>
            <a:off x="985593" y="1977253"/>
            <a:ext cx="10212107" cy="2488071"/>
          </a:xfrm>
        </p:spPr>
        <p:txBody>
          <a:bodyPr>
            <a:noAutofit/>
          </a:body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I cannot recommend Sarah highly enough. On the 16</a:t>
            </a:r>
            <a:r>
              <a:rPr lang="en-US" sz="1800" baseline="30000" dirty="0">
                <a:solidFill>
                  <a:srgbClr val="8D6F4C"/>
                </a:solidFill>
                <a:latin typeface="DengXian" panose="02010600030101010101" pitchFamily="2" charset="-122"/>
                <a:ea typeface="DengXian" panose="02010600030101010101" pitchFamily="2" charset="-122"/>
              </a:rPr>
              <a:t>th</a:t>
            </a:r>
            <a:r>
              <a:rPr lang="en-US" sz="1800" dirty="0">
                <a:solidFill>
                  <a:srgbClr val="8D6F4C"/>
                </a:solidFill>
                <a:latin typeface="DengXian" panose="02010600030101010101" pitchFamily="2" charset="-122"/>
                <a:ea typeface="DengXian" panose="02010600030101010101" pitchFamily="2" charset="-122"/>
              </a:rPr>
              <a:t> of May, I contacted her looking for assistance in my next career move. After meeting her for the first time the next day, she went on to secure me to offer I was looking for in my ideal role by the 28</a:t>
            </a:r>
            <a:r>
              <a:rPr lang="en-US" sz="1800" baseline="30000" dirty="0">
                <a:solidFill>
                  <a:srgbClr val="8D6F4C"/>
                </a:solidFill>
                <a:latin typeface="DengXian" panose="02010600030101010101" pitchFamily="2" charset="-122"/>
                <a:ea typeface="DengXian" panose="02010600030101010101" pitchFamily="2" charset="-122"/>
              </a:rPr>
              <a:t>th</a:t>
            </a:r>
            <a:r>
              <a:rPr lang="en-US" sz="1800" dirty="0">
                <a:solidFill>
                  <a:srgbClr val="8D6F4C"/>
                </a:solidFill>
                <a:latin typeface="DengXian" panose="02010600030101010101" pitchFamily="2" charset="-122"/>
                <a:ea typeface="DengXian" panose="02010600030101010101" pitchFamily="2" charset="-122"/>
              </a:rPr>
              <a:t> May. I found the whole experience fast, efficient and very thorough. Sarah is lovely to deal with and I am very grateful for her assistance. I would have no hesitation in using Sarah’s skills again and recommending her to friends and colleagues.</a:t>
            </a:r>
          </a:p>
          <a:p>
            <a:pPr marL="0" indent="0" algn="ctr">
              <a:lnSpc>
                <a:spcPct val="100000"/>
              </a:lnSpc>
              <a:buNone/>
            </a:pPr>
            <a:r>
              <a:rPr lang="en-US" sz="1400" b="1" dirty="0">
                <a:solidFill>
                  <a:srgbClr val="8D6F4C"/>
                </a:solidFill>
                <a:latin typeface="DengXian" panose="02010600030101010101" pitchFamily="2" charset="-122"/>
                <a:ea typeface="DengXian" panose="02010600030101010101" pitchFamily="2" charset="-122"/>
              </a:rPr>
              <a:t>Kevin Dillon</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 Investment Support Specialist at Irish Life Investment Managers</a:t>
            </a:r>
            <a:endParaRPr lang="en-US" sz="1900" dirty="0">
              <a:solidFill>
                <a:srgbClr val="8D6F4C"/>
              </a:solidFill>
              <a:latin typeface="DengXian" panose="02010600030101010101" pitchFamily="2" charset="-122"/>
              <a:ea typeface="DengXian" panose="02010600030101010101" pitchFamily="2" charset="-122"/>
            </a:endParaRPr>
          </a:p>
        </p:txBody>
      </p:sp>
      <p:sp>
        <p:nvSpPr>
          <p:cNvPr id="28" name="Content Placeholder 2">
            <a:extLst>
              <a:ext uri="{FF2B5EF4-FFF2-40B4-BE49-F238E27FC236}">
                <a16:creationId xmlns:a16="http://schemas.microsoft.com/office/drawing/2014/main" id="{3E8097A8-209A-44D2-92B3-EC1F9A75C5EE}"/>
              </a:ext>
            </a:extLst>
          </p:cNvPr>
          <p:cNvSpPr txBox="1">
            <a:spLocks/>
          </p:cNvSpPr>
          <p:nvPr/>
        </p:nvSpPr>
        <p:spPr>
          <a:xfrm>
            <a:off x="783771" y="4568821"/>
            <a:ext cx="10413929" cy="17322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I have known Lynda for several years, by reputation and through industry connections. Lynda is a consummate professional with a comprehensive understanding of the insurance industry. She matches her skillset with a friendly and engaging personality, balancing a candidate’s expectations with the needs of potential employers. I highly recommend 360 Search, Lynda and her team.</a:t>
            </a:r>
          </a:p>
          <a:p>
            <a:pPr marL="0" indent="0" algn="ctr">
              <a:lnSpc>
                <a:spcPct val="100000"/>
              </a:lnSpc>
              <a:buFont typeface="Arial" panose="020B0604020202020204" pitchFamily="34" charset="0"/>
              <a:buNone/>
            </a:pPr>
            <a:r>
              <a:rPr lang="en-US" sz="1400" b="1" dirty="0">
                <a:solidFill>
                  <a:srgbClr val="8D6F4C"/>
                </a:solidFill>
                <a:latin typeface="DengXian" panose="02010600030101010101" pitchFamily="2" charset="-122"/>
                <a:ea typeface="DengXian" panose="02010600030101010101" pitchFamily="2" charset="-122"/>
              </a:rPr>
              <a:t>Maire Ryan McSherry</a:t>
            </a:r>
            <a:endParaRPr lang="en-US" sz="1900" dirty="0">
              <a:solidFill>
                <a:srgbClr val="8D6F4C"/>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3966447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17A056-B737-4CDD-AA3F-4BB857F13F14}"/>
              </a:ext>
            </a:extLst>
          </p:cNvPr>
          <p:cNvPicPr>
            <a:picLocks noChangeAspect="1"/>
          </p:cNvPicPr>
          <p:nvPr/>
        </p:nvPicPr>
        <p:blipFill rotWithShape="1">
          <a:blip r:embed="rId2">
            <a:alphaModFix amt="35000"/>
          </a:blip>
          <a:srcRect l="20416"/>
          <a:stretch/>
        </p:blipFill>
        <p:spPr>
          <a:xfrm>
            <a:off x="0" y="1015913"/>
            <a:ext cx="1724532" cy="1890713"/>
          </a:xfrm>
          <a:prstGeom prst="rect">
            <a:avLst/>
          </a:prstGeom>
        </p:spPr>
      </p:pic>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25" name="Content Placeholder 2">
            <a:extLst>
              <a:ext uri="{FF2B5EF4-FFF2-40B4-BE49-F238E27FC236}">
                <a16:creationId xmlns:a16="http://schemas.microsoft.com/office/drawing/2014/main" id="{8F76AB12-78B4-48E4-B2DC-0DF0F35C8DAA}"/>
              </a:ext>
            </a:extLst>
          </p:cNvPr>
          <p:cNvSpPr>
            <a:spLocks noGrp="1"/>
          </p:cNvSpPr>
          <p:nvPr>
            <p:ph idx="1"/>
          </p:nvPr>
        </p:nvSpPr>
        <p:spPr>
          <a:xfrm>
            <a:off x="1089333" y="1986063"/>
            <a:ext cx="10004624" cy="2786220"/>
          </a:xfrm>
        </p:spPr>
        <p:txBody>
          <a:bodyPr>
            <a:noAutofit/>
          </a:body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I worked with Lynda at 360 Search on my latest career move and must say I was extremely impressed with her approach. She is extremely diligent and is dedicated to placing you in a position that matches your background. Unlike many recruiters, she thinks long term, so that both the candidate and the employer will stay the course. </a:t>
            </a:r>
          </a:p>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Within 24 hours of my meeting with Lynda she was back to me with a perfect match. One month later, after excellent guidance through the interview process, I was offered that job and now look forward to starting. There’s a reason she is #1 on LinkedIn recruiter rankings!</a:t>
            </a:r>
          </a:p>
          <a:p>
            <a:pPr marL="0" indent="0" algn="ctr">
              <a:lnSpc>
                <a:spcPct val="100000"/>
              </a:lnSpc>
              <a:buNone/>
            </a:pPr>
            <a:r>
              <a:rPr lang="en-US" sz="1400" b="1" dirty="0">
                <a:solidFill>
                  <a:srgbClr val="8D6F4C"/>
                </a:solidFill>
                <a:latin typeface="DengXian" panose="02010600030101010101" pitchFamily="2" charset="-122"/>
                <a:ea typeface="DengXian" panose="02010600030101010101" pitchFamily="2" charset="-122"/>
              </a:rPr>
              <a:t>Geoff </a:t>
            </a:r>
            <a:r>
              <a:rPr lang="en-US" sz="1400" b="1" dirty="0" err="1">
                <a:solidFill>
                  <a:srgbClr val="8D6F4C"/>
                </a:solidFill>
                <a:latin typeface="DengXian" panose="02010600030101010101" pitchFamily="2" charset="-122"/>
                <a:ea typeface="DengXian" panose="02010600030101010101" pitchFamily="2" charset="-122"/>
              </a:rPr>
              <a:t>Langan</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Broken Consultant at Applied Systems Ireland</a:t>
            </a:r>
            <a:endParaRPr lang="en-US" sz="1900" dirty="0">
              <a:solidFill>
                <a:srgbClr val="8D6F4C"/>
              </a:solidFill>
              <a:latin typeface="DengXian" panose="02010600030101010101" pitchFamily="2" charset="-122"/>
              <a:ea typeface="DengXian" panose="02010600030101010101" pitchFamily="2" charset="-122"/>
            </a:endParaRPr>
          </a:p>
        </p:txBody>
      </p:sp>
      <p:sp>
        <p:nvSpPr>
          <p:cNvPr id="28" name="Content Placeholder 2">
            <a:extLst>
              <a:ext uri="{FF2B5EF4-FFF2-40B4-BE49-F238E27FC236}">
                <a16:creationId xmlns:a16="http://schemas.microsoft.com/office/drawing/2014/main" id="{3E8097A8-209A-44D2-92B3-EC1F9A75C5EE}"/>
              </a:ext>
            </a:extLst>
          </p:cNvPr>
          <p:cNvSpPr txBox="1">
            <a:spLocks/>
          </p:cNvSpPr>
          <p:nvPr/>
        </p:nvSpPr>
        <p:spPr>
          <a:xfrm>
            <a:off x="1153944" y="4893994"/>
            <a:ext cx="9875402" cy="12905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I wholeheartedly recommend Sarah McGrath from my own very positive and productive experience of working with her. There are few if any people more knowledgeable about insurance recruitment in Ireland. Sarah is a true expert in her field.</a:t>
            </a:r>
          </a:p>
          <a:p>
            <a:pPr marL="0" indent="0" algn="ctr">
              <a:lnSpc>
                <a:spcPct val="100000"/>
              </a:lnSpc>
              <a:buFont typeface="Arial" panose="020B0604020202020204" pitchFamily="34" charset="0"/>
              <a:buNone/>
            </a:pPr>
            <a:r>
              <a:rPr lang="en-US" sz="1400" b="1" dirty="0">
                <a:solidFill>
                  <a:srgbClr val="8D6F4C"/>
                </a:solidFill>
                <a:latin typeface="DengXian" panose="02010600030101010101" pitchFamily="2" charset="-122"/>
                <a:ea typeface="DengXian" panose="02010600030101010101" pitchFamily="2" charset="-122"/>
              </a:rPr>
              <a:t>Cathie Shannon – Director of General Insurance at Brokers Ireland</a:t>
            </a:r>
            <a:endParaRPr lang="en-US" sz="1900" dirty="0">
              <a:solidFill>
                <a:srgbClr val="8D6F4C"/>
              </a:solidFill>
              <a:latin typeface="DengXian" panose="02010600030101010101" pitchFamily="2" charset="-122"/>
              <a:ea typeface="DengXian" panose="02010600030101010101" pitchFamily="2" charset="-122"/>
            </a:endParaRPr>
          </a:p>
        </p:txBody>
      </p:sp>
      <p:sp>
        <p:nvSpPr>
          <p:cNvPr id="18" name="Title 1">
            <a:extLst>
              <a:ext uri="{FF2B5EF4-FFF2-40B4-BE49-F238E27FC236}">
                <a16:creationId xmlns:a16="http://schemas.microsoft.com/office/drawing/2014/main" id="{2D3755B9-CFDB-40A7-B2F3-AD16F83E0ADD}"/>
              </a:ext>
            </a:extLst>
          </p:cNvPr>
          <p:cNvSpPr txBox="1">
            <a:spLocks/>
          </p:cNvSpPr>
          <p:nvPr/>
        </p:nvSpPr>
        <p:spPr>
          <a:xfrm>
            <a:off x="2900801" y="673491"/>
            <a:ext cx="6390398" cy="12293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solidFill>
                  <a:srgbClr val="BEAD98"/>
                </a:solidFill>
                <a:latin typeface="DengXian" panose="02010600030101010101" pitchFamily="2" charset="-122"/>
                <a:ea typeface="DengXian" panose="02010600030101010101" pitchFamily="2" charset="-122"/>
              </a:rPr>
              <a:t>What our candidates say</a:t>
            </a:r>
            <a:endParaRPr lang="en-GB" dirty="0">
              <a:solidFill>
                <a:srgbClr val="BEAD98"/>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574181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86BFD-90F2-4024-ADF0-25F745817FEE}"/>
              </a:ext>
            </a:extLst>
          </p:cNvPr>
          <p:cNvSpPr>
            <a:spLocks noGrp="1"/>
          </p:cNvSpPr>
          <p:nvPr>
            <p:ph idx="1"/>
          </p:nvPr>
        </p:nvSpPr>
        <p:spPr>
          <a:xfrm>
            <a:off x="425450" y="1451016"/>
            <a:ext cx="11341100" cy="2207711"/>
          </a:xfrm>
        </p:spPr>
        <p:txBody>
          <a:bodyPr>
            <a:noAutofit/>
          </a:bodyPr>
          <a:lstStyle/>
          <a:p>
            <a:pPr marL="0" indent="0" algn="ctr">
              <a:lnSpc>
                <a:spcPct val="100000"/>
              </a:lnSpc>
              <a:buNone/>
            </a:pPr>
            <a:r>
              <a:rPr lang="en-US" sz="1800" b="1" dirty="0">
                <a:solidFill>
                  <a:srgbClr val="8D6F4C"/>
                </a:solidFill>
                <a:latin typeface="DengXian" panose="02010600030101010101" pitchFamily="2" charset="-122"/>
                <a:ea typeface="DengXian" panose="02010600030101010101" pitchFamily="2" charset="-122"/>
              </a:rPr>
              <a:t>James Caan CBE &amp; Recruitment Entrepreneur</a:t>
            </a:r>
          </a:p>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In July 2018, we took the decision to partner with the world's fastest growing recruitment investment specialist, Recruitment Entrepreneur, founded and backed by James Caan CBE.</a:t>
            </a:r>
          </a:p>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Our strategy in joining the Recruitment Entrepreneur portfolio reflects our commitment to providing a consistently exceptional service to both candidates and clients. Our vision to expand to London and beyond is key in supporting our growing international client base.</a:t>
            </a:r>
          </a:p>
        </p:txBody>
      </p:sp>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012713" y="488596"/>
            <a:ext cx="4166574" cy="954635"/>
          </a:xfrm>
        </p:spPr>
        <p:txBody>
          <a:bodyPr>
            <a:normAutofit fontScale="90000"/>
          </a:bodyPr>
          <a:lstStyle/>
          <a:p>
            <a:pPr algn="ctr"/>
            <a:r>
              <a:rPr lang="en-GB" dirty="0">
                <a:solidFill>
                  <a:srgbClr val="BEAD98"/>
                </a:solidFill>
                <a:latin typeface="DengXian" panose="02010600030101010101" pitchFamily="2" charset="-122"/>
                <a:ea typeface="DengXian" panose="02010600030101010101" pitchFamily="2" charset="-122"/>
              </a:rPr>
              <a:t>Our partnerships</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4EF05EE-007F-405A-BEC1-1E367B51FD19}"/>
              </a:ext>
            </a:extLst>
          </p:cNvPr>
          <p:cNvPicPr>
            <a:picLocks noChangeAspect="1"/>
          </p:cNvPicPr>
          <p:nvPr/>
        </p:nvPicPr>
        <p:blipFill rotWithShape="1">
          <a:blip r:embed="rId2">
            <a:alphaModFix amt="73000"/>
            <a:extLst>
              <a:ext uri="{28A0092B-C50C-407E-A947-70E740481C1C}">
                <a14:useLocalDpi xmlns:a14="http://schemas.microsoft.com/office/drawing/2010/main" val="0"/>
              </a:ext>
            </a:extLst>
          </a:blip>
          <a:srcRect t="12272" b="51479"/>
          <a:stretch/>
        </p:blipFill>
        <p:spPr>
          <a:xfrm>
            <a:off x="0" y="3809320"/>
            <a:ext cx="12192000" cy="2951841"/>
          </a:xfrm>
          <a:prstGeom prst="rect">
            <a:avLst/>
          </a:prstGeom>
        </p:spPr>
      </p:pic>
      <p:pic>
        <p:nvPicPr>
          <p:cNvPr id="9" name="Picture 8">
            <a:extLst>
              <a:ext uri="{FF2B5EF4-FFF2-40B4-BE49-F238E27FC236}">
                <a16:creationId xmlns:a16="http://schemas.microsoft.com/office/drawing/2014/main" id="{E8F3F20B-E001-43CF-91B1-CFB1292D5B2B}"/>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Tree>
    <p:extLst>
      <p:ext uri="{BB962C8B-B14F-4D97-AF65-F5344CB8AC3E}">
        <p14:creationId xmlns:p14="http://schemas.microsoft.com/office/powerpoint/2010/main" val="3273043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86BFD-90F2-4024-ADF0-25F745817FEE}"/>
              </a:ext>
            </a:extLst>
          </p:cNvPr>
          <p:cNvSpPr>
            <a:spLocks noGrp="1"/>
          </p:cNvSpPr>
          <p:nvPr>
            <p:ph idx="1"/>
          </p:nvPr>
        </p:nvSpPr>
        <p:spPr>
          <a:xfrm>
            <a:off x="382799" y="1602776"/>
            <a:ext cx="6523100" cy="1871705"/>
          </a:xfrm>
        </p:spPr>
        <p:txBody>
          <a:bodyPr>
            <a:noAutofit/>
          </a:bodyPr>
          <a:lstStyle/>
          <a:p>
            <a:pPr marL="0" indent="0">
              <a:lnSpc>
                <a:spcPct val="100000"/>
              </a:lnSpc>
              <a:buNone/>
            </a:pPr>
            <a:r>
              <a:rPr lang="en-US" sz="1800" b="1" dirty="0">
                <a:solidFill>
                  <a:srgbClr val="8D6F4C"/>
                </a:solidFill>
                <a:latin typeface="DengXian" panose="02010600030101010101" pitchFamily="2" charset="-122"/>
                <a:ea typeface="DengXian" panose="02010600030101010101" pitchFamily="2" charset="-122"/>
              </a:rPr>
              <a:t>Brokers Ireland</a:t>
            </a:r>
            <a:br>
              <a:rPr lang="en-US" sz="1800" b="1" dirty="0">
                <a:solidFill>
                  <a:srgbClr val="8D6F4C"/>
                </a:solidFill>
                <a:latin typeface="DengXian" panose="02010600030101010101" pitchFamily="2" charset="-122"/>
                <a:ea typeface="DengXian" panose="02010600030101010101" pitchFamily="2" charset="-122"/>
              </a:rPr>
            </a:br>
            <a:r>
              <a:rPr lang="en-US" sz="1800" dirty="0">
                <a:solidFill>
                  <a:srgbClr val="8D6F4C"/>
                </a:solidFill>
                <a:latin typeface="DengXian" panose="02010600030101010101" pitchFamily="2" charset="-122"/>
                <a:ea typeface="DengXian" panose="02010600030101010101" pitchFamily="2" charset="-122"/>
              </a:rPr>
              <a:t>360 Search has worked with Brokers Ireland for over a decade, supporting them by providing members with broking talent. We are delighted to be a part of Brokers Ireland and closely involved with their ongoing support of the Irish intermediary market. </a:t>
            </a:r>
            <a:br>
              <a:rPr lang="en-US" sz="1800" dirty="0">
                <a:solidFill>
                  <a:srgbClr val="8D6F4C"/>
                </a:solidFill>
                <a:latin typeface="DengXian" panose="02010600030101010101" pitchFamily="2" charset="-122"/>
                <a:ea typeface="DengXian" panose="02010600030101010101" pitchFamily="2" charset="-122"/>
              </a:rPr>
            </a:br>
            <a:r>
              <a:rPr lang="en-US" sz="1800" dirty="0">
                <a:solidFill>
                  <a:srgbClr val="8D6F4C"/>
                </a:solidFill>
                <a:latin typeface="DengXian" panose="02010600030101010101" pitchFamily="2" charset="-122"/>
                <a:ea typeface="DengXian" panose="02010600030101010101" pitchFamily="2" charset="-122"/>
                <a:hlinkClick r:id="rId2"/>
              </a:rPr>
              <a:t>Find out more.</a:t>
            </a:r>
            <a:endParaRPr lang="en-US" sz="1800" dirty="0">
              <a:solidFill>
                <a:srgbClr val="8D6F4C"/>
              </a:solidFill>
              <a:latin typeface="DengXian" panose="02010600030101010101" pitchFamily="2" charset="-122"/>
              <a:ea typeface="DengXian" panose="02010600030101010101" pitchFamily="2" charset="-122"/>
            </a:endParaRPr>
          </a:p>
        </p:txBody>
      </p:sp>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012713" y="512145"/>
            <a:ext cx="4166574"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Sponsorship</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https://360search.ie/assets/caaf868888/brokers_ireland__FitMaxWzk1NSw1NDBd.png">
            <a:hlinkClick r:id="rId2"/>
            <a:extLst>
              <a:ext uri="{FF2B5EF4-FFF2-40B4-BE49-F238E27FC236}">
                <a16:creationId xmlns:a16="http://schemas.microsoft.com/office/drawing/2014/main" id="{A3042F5F-6B4F-4500-95DF-0AE0CC1FF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419" y="2143325"/>
            <a:ext cx="3214657" cy="819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C5B61E3-441D-4E72-BA7B-599B6C32BC32}"/>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141E9C2A-4D81-4B07-A2BE-0EF239643F50}"/>
              </a:ext>
            </a:extLst>
          </p:cNvPr>
          <p:cNvPicPr>
            <a:picLocks noChangeAspect="1"/>
          </p:cNvPicPr>
          <p:nvPr/>
        </p:nvPicPr>
        <p:blipFill rotWithShape="1">
          <a:blip r:embed="rId4">
            <a:alphaModFix amt="12000"/>
            <a:extLst>
              <a:ext uri="{28A0092B-C50C-407E-A947-70E740481C1C}">
                <a14:useLocalDpi xmlns:a14="http://schemas.microsoft.com/office/drawing/2010/main" val="0"/>
              </a:ext>
            </a:extLst>
          </a:blip>
          <a:srcRect l="1096" r="989" b="3"/>
          <a:stretch/>
        </p:blipFill>
        <p:spPr>
          <a:xfrm>
            <a:off x="9994135" y="106218"/>
            <a:ext cx="1994702" cy="2037107"/>
          </a:xfrm>
          <a:prstGeom prst="rect">
            <a:avLst/>
          </a:prstGeom>
          <a:effectLst/>
        </p:spPr>
      </p:pic>
      <p:pic>
        <p:nvPicPr>
          <p:cNvPr id="14" name="Picture 2" descr="https://360search.ie/assets/dde334b857/connect_women_in_pensions__FitMaxWzk1NSw1NDBd.png">
            <a:hlinkClick r:id="rId5"/>
            <a:extLst>
              <a:ext uri="{FF2B5EF4-FFF2-40B4-BE49-F238E27FC236}">
                <a16:creationId xmlns:a16="http://schemas.microsoft.com/office/drawing/2014/main" id="{1A54CA6B-E538-4645-BC6C-8B1F530C81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1905" y="4213070"/>
            <a:ext cx="3209581" cy="16064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E8DF2B-A12D-4FF3-B843-F05944B7DC72}"/>
              </a:ext>
            </a:extLst>
          </p:cNvPr>
          <p:cNvSpPr/>
          <p:nvPr/>
        </p:nvSpPr>
        <p:spPr>
          <a:xfrm>
            <a:off x="382798" y="3567806"/>
            <a:ext cx="6523100" cy="2585323"/>
          </a:xfrm>
          <a:prstGeom prst="rect">
            <a:avLst/>
          </a:prstGeom>
        </p:spPr>
        <p:txBody>
          <a:bodyPr wrap="square">
            <a:spAutoFit/>
          </a:bodyPr>
          <a:lstStyle/>
          <a:p>
            <a:r>
              <a:rPr lang="en-US" b="1" dirty="0">
                <a:solidFill>
                  <a:srgbClr val="8D6F4C"/>
                </a:solidFill>
                <a:latin typeface="DengXian" panose="02010600030101010101" pitchFamily="2" charset="-122"/>
                <a:ea typeface="DengXian" panose="02010600030101010101" pitchFamily="2" charset="-122"/>
              </a:rPr>
              <a:t>Connect Women in Pensions</a:t>
            </a:r>
            <a:br>
              <a:rPr lang="en-US" b="1" dirty="0">
                <a:solidFill>
                  <a:srgbClr val="8D6F4C"/>
                </a:solidFill>
                <a:latin typeface="DengXian" panose="02010600030101010101" pitchFamily="2" charset="-122"/>
                <a:ea typeface="DengXian" panose="02010600030101010101" pitchFamily="2" charset="-122"/>
              </a:rPr>
            </a:br>
            <a:r>
              <a:rPr lang="en-US" dirty="0">
                <a:solidFill>
                  <a:srgbClr val="8D6F4C"/>
                </a:solidFill>
                <a:latin typeface="DengXian" panose="02010600030101010101" pitchFamily="2" charset="-122"/>
                <a:ea typeface="DengXian" panose="02010600030101010101" pitchFamily="2" charset="-122"/>
              </a:rPr>
              <a:t>CWIP is a not-for-profit group for those supporting opportunities for women in pensions, as well as encouraging pension saving among women.</a:t>
            </a:r>
          </a:p>
          <a:p>
            <a:r>
              <a:rPr lang="en-US" dirty="0">
                <a:solidFill>
                  <a:srgbClr val="8D6F4C"/>
                </a:solidFill>
                <a:latin typeface="DengXian" panose="02010600030101010101" pitchFamily="2" charset="-122"/>
                <a:ea typeface="DengXian" panose="02010600030101010101" pitchFamily="2" charset="-122"/>
              </a:rPr>
              <a:t>The organisation provides a platform for women to invest in their personal and professional growth by implementing best business practices. We help them raise awareness of the need for women to have sufficient pension provision.</a:t>
            </a:r>
          </a:p>
          <a:p>
            <a:r>
              <a:rPr lang="en-US" dirty="0">
                <a:solidFill>
                  <a:srgbClr val="8D6F4C"/>
                </a:solidFill>
                <a:latin typeface="DengXian" panose="02010600030101010101" pitchFamily="2" charset="-122"/>
                <a:ea typeface="DengXian" panose="02010600030101010101" pitchFamily="2" charset="-122"/>
                <a:hlinkClick r:id="rId5"/>
              </a:rPr>
              <a:t>Find out more.</a:t>
            </a:r>
            <a:endParaRPr lang="en-US" dirty="0">
              <a:solidFill>
                <a:srgbClr val="8D6F4C"/>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27487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BA1F7B-0A7E-47C2-B61C-A460C0E8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372" y="870338"/>
            <a:ext cx="4153256" cy="4153256"/>
          </a:xfrm>
          <a:prstGeom prst="rect">
            <a:avLst/>
          </a:prstGeom>
        </p:spPr>
      </p:pic>
      <p:sp>
        <p:nvSpPr>
          <p:cNvPr id="11" name="Rectangle 10">
            <a:extLst>
              <a:ext uri="{FF2B5EF4-FFF2-40B4-BE49-F238E27FC236}">
                <a16:creationId xmlns:a16="http://schemas.microsoft.com/office/drawing/2014/main" id="{401D9CD3-6468-4E0F-AF6D-4ABCC2E86BF7}"/>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76A05E2-3459-4C0E-98DA-76063E58A6A0}"/>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4AA60B-41F0-41C1-A4FE-092E2860B427}"/>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484B074-BFC8-4C11-8882-3C08C320CACB}"/>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7D277B03-598E-440F-834C-E47E96925307}"/>
              </a:ext>
            </a:extLst>
          </p:cNvPr>
          <p:cNvSpPr txBox="1">
            <a:spLocks/>
          </p:cNvSpPr>
          <p:nvPr/>
        </p:nvSpPr>
        <p:spPr>
          <a:xfrm>
            <a:off x="1774825" y="5229160"/>
            <a:ext cx="8642350" cy="1242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900" dirty="0">
                <a:solidFill>
                  <a:srgbClr val="BEAD98"/>
                </a:solidFill>
                <a:latin typeface="DengXian" panose="02010600030101010101" pitchFamily="2" charset="-122"/>
                <a:ea typeface="DengXian" panose="02010600030101010101" pitchFamily="2" charset="-122"/>
              </a:rPr>
              <a:t>31-32 Leeson Street Lower,  Dublin 2</a:t>
            </a:r>
          </a:p>
          <a:p>
            <a:r>
              <a:rPr lang="en-US" sz="1900" dirty="0">
                <a:solidFill>
                  <a:srgbClr val="BEAD98"/>
                </a:solidFill>
                <a:latin typeface="DengXian" panose="02010600030101010101" pitchFamily="2" charset="-122"/>
                <a:ea typeface="DengXian" panose="02010600030101010101" pitchFamily="2" charset="-122"/>
                <a:hlinkClick r:id="rId3"/>
              </a:rPr>
              <a:t>info@360search.ie</a:t>
            </a:r>
            <a:r>
              <a:rPr lang="en-US" sz="1900" dirty="0">
                <a:solidFill>
                  <a:srgbClr val="BEAD98"/>
                </a:solidFill>
                <a:latin typeface="DengXian" panose="02010600030101010101" pitchFamily="2" charset="-122"/>
                <a:ea typeface="DengXian" panose="02010600030101010101" pitchFamily="2" charset="-122"/>
              </a:rPr>
              <a:t> | +353 1 63 44990 | 360search.ie </a:t>
            </a:r>
          </a:p>
        </p:txBody>
      </p:sp>
    </p:spTree>
    <p:extLst>
      <p:ext uri="{BB962C8B-B14F-4D97-AF65-F5344CB8AC3E}">
        <p14:creationId xmlns:p14="http://schemas.microsoft.com/office/powerpoint/2010/main" val="3856585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7525827-7A62-4074-982E-EB36303AD985}"/>
              </a:ext>
            </a:extLst>
          </p:cNvPr>
          <p:cNvPicPr>
            <a:picLocks noChangeAspect="1"/>
          </p:cNvPicPr>
          <p:nvPr/>
        </p:nvPicPr>
        <p:blipFill rotWithShape="1">
          <a:blip r:embed="rId2">
            <a:alphaModFix amt="49000"/>
            <a:extLst>
              <a:ext uri="{28A0092B-C50C-407E-A947-70E740481C1C}">
                <a14:useLocalDpi xmlns:a14="http://schemas.microsoft.com/office/drawing/2010/main" val="0"/>
              </a:ext>
            </a:extLst>
          </a:blip>
          <a:srcRect l="459" t="32484" r="806" b="37588"/>
          <a:stretch/>
        </p:blipFill>
        <p:spPr>
          <a:xfrm>
            <a:off x="0" y="4804940"/>
            <a:ext cx="12192000" cy="1869081"/>
          </a:xfrm>
          <a:prstGeom prst="rect">
            <a:avLst/>
          </a:prstGeom>
        </p:spPr>
      </p:pic>
      <p:sp>
        <p:nvSpPr>
          <p:cNvPr id="17" name="Content Placeholder 2">
            <a:extLst>
              <a:ext uri="{FF2B5EF4-FFF2-40B4-BE49-F238E27FC236}">
                <a16:creationId xmlns:a16="http://schemas.microsoft.com/office/drawing/2014/main" id="{3CFCC851-F31D-45DB-A2D8-5B3243701108}"/>
              </a:ext>
            </a:extLst>
          </p:cNvPr>
          <p:cNvSpPr>
            <a:spLocks noGrp="1"/>
          </p:cNvSpPr>
          <p:nvPr>
            <p:ph idx="1"/>
          </p:nvPr>
        </p:nvSpPr>
        <p:spPr>
          <a:xfrm>
            <a:off x="1407961" y="2106105"/>
            <a:ext cx="9376077" cy="2037107"/>
          </a:xfrm>
        </p:spPr>
        <p:txBody>
          <a:bodyPr>
            <a:normAutofit/>
          </a:bodyPr>
          <a:lstStyle/>
          <a:p>
            <a:pPr marL="0" indent="0" algn="ctr">
              <a:buNone/>
            </a:pPr>
            <a:r>
              <a:rPr lang="en-US" sz="1800" dirty="0">
                <a:solidFill>
                  <a:srgbClr val="8D6F4C"/>
                </a:solidFill>
                <a:latin typeface="DengXian" panose="02010600030101010101" pitchFamily="2" charset="-122"/>
                <a:ea typeface="DengXian" panose="02010600030101010101" pitchFamily="2" charset="-122"/>
                <a:cs typeface="Kalinga" panose="020B0502040204020203" pitchFamily="34" charset="0"/>
              </a:rPr>
              <a:t>Founded in 2010, 360 Search is a financial services recruitment consultancy led by, Lynda Barnes Partner and Sarah McGrath Partner. Their dedicated team of skilled consultants operates across the insurance, finance, life &amp; pensions and compliance sectors.</a:t>
            </a:r>
          </a:p>
          <a:p>
            <a:pPr marL="0" indent="0" algn="ctr">
              <a:buNone/>
            </a:pPr>
            <a:r>
              <a:rPr lang="en-US" sz="1800" dirty="0">
                <a:solidFill>
                  <a:srgbClr val="8D6F4C"/>
                </a:solidFill>
                <a:latin typeface="DengXian" panose="02010600030101010101" pitchFamily="2" charset="-122"/>
                <a:ea typeface="DengXian" panose="02010600030101010101" pitchFamily="2" charset="-122"/>
                <a:cs typeface="Kalinga" panose="020B0502040204020203" pitchFamily="34" charset="0"/>
              </a:rPr>
              <a:t>In July 2018, we made the decision to partner with Recruitment Entrepreneur, founded and backed by James Caan CBE.</a:t>
            </a:r>
          </a:p>
        </p:txBody>
      </p:sp>
      <p:sp>
        <p:nvSpPr>
          <p:cNvPr id="18" name="Title 1">
            <a:extLst>
              <a:ext uri="{FF2B5EF4-FFF2-40B4-BE49-F238E27FC236}">
                <a16:creationId xmlns:a16="http://schemas.microsoft.com/office/drawing/2014/main" id="{D2530DE0-5F16-4227-AEFC-5DDD00172ACD}"/>
              </a:ext>
            </a:extLst>
          </p:cNvPr>
          <p:cNvSpPr>
            <a:spLocks noGrp="1"/>
          </p:cNvSpPr>
          <p:nvPr>
            <p:ph type="title"/>
          </p:nvPr>
        </p:nvSpPr>
        <p:spPr>
          <a:xfrm>
            <a:off x="3749484" y="789131"/>
            <a:ext cx="4693032"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Who we are</a:t>
            </a:r>
          </a:p>
        </p:txBody>
      </p:sp>
      <p:pic>
        <p:nvPicPr>
          <p:cNvPr id="10" name="Picture 9">
            <a:extLst>
              <a:ext uri="{FF2B5EF4-FFF2-40B4-BE49-F238E27FC236}">
                <a16:creationId xmlns:a16="http://schemas.microsoft.com/office/drawing/2014/main" id="{0B20F03E-B75D-4B71-83C0-478C037825CE}"/>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Tree>
    <p:extLst>
      <p:ext uri="{BB962C8B-B14F-4D97-AF65-F5344CB8AC3E}">
        <p14:creationId xmlns:p14="http://schemas.microsoft.com/office/powerpoint/2010/main" val="304461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5A456-33EF-4666-9C6A-DFE5EFABA548}"/>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215427" y="380328"/>
            <a:ext cx="3761146"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Our directors</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8340C5D8-203B-488C-8AFF-A69F052E8BB3}"/>
              </a:ext>
            </a:extLst>
          </p:cNvPr>
          <p:cNvSpPr txBox="1">
            <a:spLocks/>
          </p:cNvSpPr>
          <p:nvPr/>
        </p:nvSpPr>
        <p:spPr>
          <a:xfrm>
            <a:off x="417119" y="3201768"/>
            <a:ext cx="5340525" cy="31067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Lynda Barnes</a:t>
            </a:r>
            <a:b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br>
            <a: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Partner</a:t>
            </a:r>
          </a:p>
          <a:p>
            <a:pPr marL="0" indent="0" algn="ctr">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Lynda has over 15 years’ market experience, having started her career as an insurance underwriter where she gained invaluable insights into the internal workings of the industry along with a technical understanding of equating risk. </a:t>
            </a:r>
          </a:p>
          <a:p>
            <a:pPr marL="0" indent="0" algn="ctr">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During her career, Lynda has consulted, recruited and headhunted at the highest levels; playing a pivotal role in enabling international start-ups to map out and onboard the very best talent. </a:t>
            </a:r>
          </a:p>
        </p:txBody>
      </p:sp>
      <p:sp>
        <p:nvSpPr>
          <p:cNvPr id="12" name="Content Placeholder 2">
            <a:extLst>
              <a:ext uri="{FF2B5EF4-FFF2-40B4-BE49-F238E27FC236}">
                <a16:creationId xmlns:a16="http://schemas.microsoft.com/office/drawing/2014/main" id="{87C36428-121F-484A-87D8-31828DF1009F}"/>
              </a:ext>
            </a:extLst>
          </p:cNvPr>
          <p:cNvSpPr txBox="1">
            <a:spLocks/>
          </p:cNvSpPr>
          <p:nvPr/>
        </p:nvSpPr>
        <p:spPr>
          <a:xfrm>
            <a:off x="6087145" y="3201768"/>
            <a:ext cx="5687736" cy="3106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8D6F4C"/>
                </a:solidFill>
                <a:latin typeface="DengXian" panose="02010600030101010101" pitchFamily="2" charset="-122"/>
                <a:ea typeface="DengXian" panose="02010600030101010101" pitchFamily="2" charset="-122"/>
              </a:rPr>
              <a:t>Sarah McGrath</a:t>
            </a:r>
            <a:br>
              <a:rPr lang="en-US" sz="1800" b="1" dirty="0">
                <a:solidFill>
                  <a:srgbClr val="8D6F4C"/>
                </a:solidFill>
                <a:latin typeface="DengXian" panose="02010600030101010101" pitchFamily="2" charset="-122"/>
                <a:ea typeface="DengXian" panose="02010600030101010101" pitchFamily="2" charset="-122"/>
              </a:rPr>
            </a:br>
            <a:r>
              <a:rPr lang="en-US" sz="1800" b="1" dirty="0">
                <a:solidFill>
                  <a:srgbClr val="8D6F4C"/>
                </a:solidFill>
                <a:latin typeface="DengXian" panose="02010600030101010101" pitchFamily="2" charset="-122"/>
                <a:ea typeface="DengXian" panose="02010600030101010101" pitchFamily="2" charset="-122"/>
              </a:rPr>
              <a:t>Partner</a:t>
            </a:r>
          </a:p>
          <a:p>
            <a:pPr marL="0" indent="0" algn="ctr">
              <a:buNone/>
            </a:pPr>
            <a:r>
              <a:rPr lang="en-US" sz="1800" dirty="0">
                <a:solidFill>
                  <a:srgbClr val="8D6F4C"/>
                </a:solidFill>
                <a:latin typeface="DengXian" panose="02010600030101010101" pitchFamily="2" charset="-122"/>
                <a:ea typeface="DengXian" panose="02010600030101010101" pitchFamily="2" charset="-122"/>
              </a:rPr>
              <a:t>Sarah has over 10 years’ market experience and is a market leader with excellent negotiation skills. Sarah operates at senior and executive levels and is involved in discrete projects that require a confidential approach.  She works with some of the most prolific entrepreneurs within the broker market and wider Financial Services.</a:t>
            </a:r>
          </a:p>
          <a:p>
            <a:pPr marL="0" indent="0">
              <a:spcAft>
                <a:spcPts val="1000"/>
              </a:spcAft>
              <a:buNone/>
            </a:pPr>
            <a:r>
              <a:rPr lang="en-US" sz="1800" dirty="0">
                <a:solidFill>
                  <a:srgbClr val="8D6F4C"/>
                </a:solidFill>
                <a:latin typeface="DengXian" panose="02010600030101010101" pitchFamily="2" charset="-122"/>
                <a:ea typeface="DengXian" panose="02010600030101010101" pitchFamily="2" charset="-122"/>
              </a:rPr>
              <a:t>Sarah holds a Degree in Business, Degree in Nutritional Therapy and is currently, mid-way through a Degree in Psychology. </a:t>
            </a:r>
          </a:p>
        </p:txBody>
      </p:sp>
      <p:pic>
        <p:nvPicPr>
          <p:cNvPr id="3" name="Picture 2">
            <a:extLst>
              <a:ext uri="{FF2B5EF4-FFF2-40B4-BE49-F238E27FC236}">
                <a16:creationId xmlns:a16="http://schemas.microsoft.com/office/drawing/2014/main" id="{D04BCD25-D283-4EE4-9C71-A2D2A79FEEB3}"/>
              </a:ext>
            </a:extLst>
          </p:cNvPr>
          <p:cNvPicPr>
            <a:picLocks noChangeAspect="1"/>
          </p:cNvPicPr>
          <p:nvPr/>
        </p:nvPicPr>
        <p:blipFill rotWithShape="1">
          <a:blip r:embed="rId3">
            <a:extLst>
              <a:ext uri="{28A0092B-C50C-407E-A947-70E740481C1C}">
                <a14:useLocalDpi xmlns:a14="http://schemas.microsoft.com/office/drawing/2010/main" val="0"/>
              </a:ext>
            </a:extLst>
          </a:blip>
          <a:srcRect l="17559" t="3985" r="31395" b="21426"/>
          <a:stretch/>
        </p:blipFill>
        <p:spPr>
          <a:xfrm>
            <a:off x="2234765" y="1271332"/>
            <a:ext cx="1705231" cy="1743986"/>
          </a:xfrm>
          <a:prstGeom prst="ellipse">
            <a:avLst/>
          </a:prstGeom>
          <a:ln w="19050">
            <a:solidFill>
              <a:srgbClr val="8D6F4C"/>
            </a:solidFill>
          </a:ln>
        </p:spPr>
      </p:pic>
      <p:pic>
        <p:nvPicPr>
          <p:cNvPr id="6" name="Picture 5">
            <a:extLst>
              <a:ext uri="{FF2B5EF4-FFF2-40B4-BE49-F238E27FC236}">
                <a16:creationId xmlns:a16="http://schemas.microsoft.com/office/drawing/2014/main" id="{EFCBA1AC-D140-40DD-B8C5-A624D3B92FD6}"/>
              </a:ext>
            </a:extLst>
          </p:cNvPr>
          <p:cNvPicPr>
            <a:picLocks noChangeAspect="1"/>
          </p:cNvPicPr>
          <p:nvPr/>
        </p:nvPicPr>
        <p:blipFill rotWithShape="1">
          <a:blip r:embed="rId4">
            <a:extLst>
              <a:ext uri="{28A0092B-C50C-407E-A947-70E740481C1C}">
                <a14:useLocalDpi xmlns:a14="http://schemas.microsoft.com/office/drawing/2010/main" val="0"/>
              </a:ext>
            </a:extLst>
          </a:blip>
          <a:srcRect l="11970" t="1599" r="49730" b="42332"/>
          <a:stretch/>
        </p:blipFill>
        <p:spPr>
          <a:xfrm>
            <a:off x="7904791" y="1271332"/>
            <a:ext cx="1705232" cy="1743987"/>
          </a:xfrm>
          <a:prstGeom prst="ellipse">
            <a:avLst/>
          </a:prstGeom>
          <a:ln w="19050">
            <a:solidFill>
              <a:srgbClr val="8D6F4C"/>
            </a:solidFill>
          </a:ln>
        </p:spPr>
      </p:pic>
      <p:sp>
        <p:nvSpPr>
          <p:cNvPr id="18" name="Rectangle 17">
            <a:extLst>
              <a:ext uri="{FF2B5EF4-FFF2-40B4-BE49-F238E27FC236}">
                <a16:creationId xmlns:a16="http://schemas.microsoft.com/office/drawing/2014/main" id="{F3AF9FC3-0FD8-404A-8D44-4F126F0E8463}"/>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288C8B-FFD7-4BE9-9FF4-B4BC77C394BA}"/>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8911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5A456-33EF-4666-9C6A-DFE5EFABA548}"/>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l="1096" r="989" b="3"/>
          <a:stretch/>
        </p:blipFill>
        <p:spPr>
          <a:xfrm>
            <a:off x="10132104" y="106218"/>
            <a:ext cx="1994702" cy="2037107"/>
          </a:xfrm>
          <a:prstGeom prst="rect">
            <a:avLst/>
          </a:prstGeom>
          <a:effectLst/>
        </p:spPr>
      </p:pic>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215427" y="380328"/>
            <a:ext cx="3761146"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Our board</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a16="http://schemas.microsoft.com/office/drawing/2014/main" id="{8340C5D8-203B-488C-8AFF-A69F052E8BB3}"/>
              </a:ext>
            </a:extLst>
          </p:cNvPr>
          <p:cNvSpPr txBox="1">
            <a:spLocks/>
          </p:cNvSpPr>
          <p:nvPr/>
        </p:nvSpPr>
        <p:spPr>
          <a:xfrm>
            <a:off x="861898" y="3153672"/>
            <a:ext cx="3321714" cy="37043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Abid Hamid </a:t>
            </a:r>
            <a:b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br>
            <a:r>
              <a:rPr lang="en-US" sz="1800" b="1"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Chief Executive Officer</a:t>
            </a:r>
          </a:p>
          <a:p>
            <a:pPr marL="0" indent="0" algn="ctr">
              <a:buNone/>
            </a:pPr>
            <a:r>
              <a:rPr lang="en-US" sz="1800" dirty="0">
                <a:solidFill>
                  <a:srgbClr val="8D6F4C"/>
                </a:solidFill>
                <a:latin typeface="DengXian" panose="02010600030101010101" pitchFamily="2" charset="-122"/>
                <a:ea typeface="DengXian" panose="02010600030101010101" pitchFamily="2" charset="-122"/>
                <a:cs typeface="Segoe UI Semilight" panose="020B0402040204020203" pitchFamily="34" charset="0"/>
              </a:rPr>
              <a:t>Abid trained as a lawyer before entering recruitment 25 years ago. He’s worked in over 35 countries and was director of a UK FTSE 250 company. As the founder of ARBP, a global recruitment training company, he has a wealth of experience in building and managing growing teams. </a:t>
            </a:r>
          </a:p>
        </p:txBody>
      </p:sp>
      <p:sp>
        <p:nvSpPr>
          <p:cNvPr id="12" name="Content Placeholder 2">
            <a:extLst>
              <a:ext uri="{FF2B5EF4-FFF2-40B4-BE49-F238E27FC236}">
                <a16:creationId xmlns:a16="http://schemas.microsoft.com/office/drawing/2014/main" id="{87C36428-121F-484A-87D8-31828DF1009F}"/>
              </a:ext>
            </a:extLst>
          </p:cNvPr>
          <p:cNvSpPr txBox="1">
            <a:spLocks/>
          </p:cNvSpPr>
          <p:nvPr/>
        </p:nvSpPr>
        <p:spPr>
          <a:xfrm>
            <a:off x="4566642" y="3183426"/>
            <a:ext cx="3058716" cy="3512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8D6F4C"/>
                </a:solidFill>
                <a:latin typeface="DengXian" panose="02010600030101010101" pitchFamily="2" charset="-122"/>
                <a:ea typeface="DengXian" panose="02010600030101010101" pitchFamily="2" charset="-122"/>
              </a:rPr>
              <a:t>Angus McDowell</a:t>
            </a:r>
            <a:br>
              <a:rPr lang="en-US" sz="1800" b="1" dirty="0">
                <a:solidFill>
                  <a:srgbClr val="8D6F4C"/>
                </a:solidFill>
                <a:latin typeface="DengXian" panose="02010600030101010101" pitchFamily="2" charset="-122"/>
                <a:ea typeface="DengXian" panose="02010600030101010101" pitchFamily="2" charset="-122"/>
              </a:rPr>
            </a:br>
            <a:r>
              <a:rPr lang="en-US" sz="1800" b="1" dirty="0">
                <a:solidFill>
                  <a:srgbClr val="8D6F4C"/>
                </a:solidFill>
                <a:latin typeface="DengXian" panose="02010600030101010101" pitchFamily="2" charset="-122"/>
                <a:ea typeface="DengXian" panose="02010600030101010101" pitchFamily="2" charset="-122"/>
              </a:rPr>
              <a:t>Chief Financial Officer</a:t>
            </a:r>
          </a:p>
          <a:p>
            <a:pPr marL="0" indent="0" algn="ctr">
              <a:buNone/>
            </a:pPr>
            <a:r>
              <a:rPr lang="en-US" sz="1800" dirty="0">
                <a:solidFill>
                  <a:srgbClr val="8D6F4C"/>
                </a:solidFill>
                <a:latin typeface="DengXian" panose="02010600030101010101" pitchFamily="2" charset="-122"/>
                <a:ea typeface="DengXian" panose="02010600030101010101" pitchFamily="2" charset="-122"/>
              </a:rPr>
              <a:t>Angus leads the finance team and advises on designing and developing a strategy to drive value creation. Angus has a wealth of managerial and board level experience and an MBA at Cass Business School</a:t>
            </a:r>
          </a:p>
        </p:txBody>
      </p:sp>
      <p:sp>
        <p:nvSpPr>
          <p:cNvPr id="18" name="Rectangle 17">
            <a:extLst>
              <a:ext uri="{FF2B5EF4-FFF2-40B4-BE49-F238E27FC236}">
                <a16:creationId xmlns:a16="http://schemas.microsoft.com/office/drawing/2014/main" id="{F3AF9FC3-0FD8-404A-8D44-4F126F0E8463}"/>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41288C8B-FFD7-4BE9-9FF4-B4BC77C394BA}"/>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ontent Placeholder 2">
            <a:extLst>
              <a:ext uri="{FF2B5EF4-FFF2-40B4-BE49-F238E27FC236}">
                <a16:creationId xmlns:a16="http://schemas.microsoft.com/office/drawing/2014/main" id="{6366D653-5953-4A85-AE91-716DBA27FD2F}"/>
              </a:ext>
            </a:extLst>
          </p:cNvPr>
          <p:cNvSpPr txBox="1">
            <a:spLocks/>
          </p:cNvSpPr>
          <p:nvPr/>
        </p:nvSpPr>
        <p:spPr>
          <a:xfrm>
            <a:off x="7926088" y="3132748"/>
            <a:ext cx="3404014" cy="34456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8D6F4C"/>
                </a:solidFill>
                <a:latin typeface="DengXian" panose="02010600030101010101" pitchFamily="2" charset="-122"/>
                <a:ea typeface="DengXian" panose="02010600030101010101" pitchFamily="2" charset="-122"/>
              </a:rPr>
              <a:t>Greg Hollis</a:t>
            </a:r>
            <a:br>
              <a:rPr lang="en-US" sz="1800" b="1" dirty="0">
                <a:solidFill>
                  <a:srgbClr val="8D6F4C"/>
                </a:solidFill>
                <a:latin typeface="DengXian" panose="02010600030101010101" pitchFamily="2" charset="-122"/>
                <a:ea typeface="DengXian" panose="02010600030101010101" pitchFamily="2" charset="-122"/>
              </a:rPr>
            </a:br>
            <a:r>
              <a:rPr lang="en-US" sz="1800" b="1" dirty="0">
                <a:solidFill>
                  <a:srgbClr val="8D6F4C"/>
                </a:solidFill>
                <a:latin typeface="DengXian" panose="02010600030101010101" pitchFamily="2" charset="-122"/>
                <a:ea typeface="DengXian" panose="02010600030101010101" pitchFamily="2" charset="-122"/>
              </a:rPr>
              <a:t>Chief Operations Officer</a:t>
            </a:r>
          </a:p>
          <a:p>
            <a:pPr marL="0" indent="0" algn="ctr">
              <a:buNone/>
            </a:pPr>
            <a:r>
              <a:rPr lang="en-US" sz="1800" dirty="0">
                <a:solidFill>
                  <a:srgbClr val="8D6F4C"/>
                </a:solidFill>
                <a:latin typeface="DengXian" panose="02010600030101010101" pitchFamily="2" charset="-122"/>
                <a:ea typeface="DengXian" panose="02010600030101010101" pitchFamily="2" charset="-122"/>
              </a:rPr>
              <a:t>With more than 20yrs recruitment and sales experience, Greg supports the creation and delivery of the company strategy, and growth plans. He also ensures best practice processes are implemented and used by everyone in the business. </a:t>
            </a:r>
          </a:p>
        </p:txBody>
      </p:sp>
      <p:pic>
        <p:nvPicPr>
          <p:cNvPr id="3" name="Picture 2" descr="A person wearing a suit and tie smiling at the camera&#10;&#10;Description automatically generated">
            <a:extLst>
              <a:ext uri="{FF2B5EF4-FFF2-40B4-BE49-F238E27FC236}">
                <a16:creationId xmlns:a16="http://schemas.microsoft.com/office/drawing/2014/main" id="{ED483742-5601-4AA4-A3B4-F4D8DC0D99AE}"/>
              </a:ext>
            </a:extLst>
          </p:cNvPr>
          <p:cNvPicPr>
            <a:picLocks noChangeAspect="1"/>
          </p:cNvPicPr>
          <p:nvPr/>
        </p:nvPicPr>
        <p:blipFill rotWithShape="1">
          <a:blip r:embed="rId3">
            <a:extLst>
              <a:ext uri="{28A0092B-C50C-407E-A947-70E740481C1C}">
                <a14:useLocalDpi xmlns:a14="http://schemas.microsoft.com/office/drawing/2010/main" val="0"/>
              </a:ext>
            </a:extLst>
          </a:blip>
          <a:srcRect l="19619" t="7646" r="23818" b="18685"/>
          <a:stretch/>
        </p:blipFill>
        <p:spPr>
          <a:xfrm>
            <a:off x="8860983" y="1393861"/>
            <a:ext cx="1534223" cy="1597905"/>
          </a:xfrm>
          <a:prstGeom prst="ellipse">
            <a:avLst/>
          </a:prstGeom>
          <a:ln w="28575" cap="rnd">
            <a:solidFill>
              <a:srgbClr val="8B6F4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 person standing in front of a mirror posing for the camera&#10;&#10;Description automatically generated">
            <a:extLst>
              <a:ext uri="{FF2B5EF4-FFF2-40B4-BE49-F238E27FC236}">
                <a16:creationId xmlns:a16="http://schemas.microsoft.com/office/drawing/2014/main" id="{CBCF30F9-F50B-4648-9807-45B58F10C1FF}"/>
              </a:ext>
            </a:extLst>
          </p:cNvPr>
          <p:cNvPicPr>
            <a:picLocks noChangeAspect="1"/>
          </p:cNvPicPr>
          <p:nvPr/>
        </p:nvPicPr>
        <p:blipFill rotWithShape="1">
          <a:blip r:embed="rId4">
            <a:extLst>
              <a:ext uri="{28A0092B-C50C-407E-A947-70E740481C1C}">
                <a14:useLocalDpi xmlns:a14="http://schemas.microsoft.com/office/drawing/2010/main" val="0"/>
              </a:ext>
            </a:extLst>
          </a:blip>
          <a:srcRect l="35736" t="10868" r="34577" b="28311"/>
          <a:stretch/>
        </p:blipFill>
        <p:spPr>
          <a:xfrm>
            <a:off x="5286413" y="1363684"/>
            <a:ext cx="1534223" cy="1657719"/>
          </a:xfrm>
          <a:prstGeom prst="ellipse">
            <a:avLst/>
          </a:prstGeom>
          <a:ln w="28575" cap="rnd">
            <a:solidFill>
              <a:srgbClr val="8D6F4C"/>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descr="A person wearing a suit and tie smiling at the camera&#10;&#10;Description automatically generated">
            <a:extLst>
              <a:ext uri="{FF2B5EF4-FFF2-40B4-BE49-F238E27FC236}">
                <a16:creationId xmlns:a16="http://schemas.microsoft.com/office/drawing/2014/main" id="{43BE0619-CE50-401F-8AC3-6029117B1C27}"/>
              </a:ext>
            </a:extLst>
          </p:cNvPr>
          <p:cNvPicPr>
            <a:picLocks noChangeAspect="1"/>
          </p:cNvPicPr>
          <p:nvPr/>
        </p:nvPicPr>
        <p:blipFill rotWithShape="1">
          <a:blip r:embed="rId5">
            <a:extLst>
              <a:ext uri="{28A0092B-C50C-407E-A947-70E740481C1C}">
                <a14:useLocalDpi xmlns:a14="http://schemas.microsoft.com/office/drawing/2010/main" val="0"/>
              </a:ext>
            </a:extLst>
          </a:blip>
          <a:srcRect l="29340" t="3627" r="17557" b="38731"/>
          <a:stretch/>
        </p:blipFill>
        <p:spPr>
          <a:xfrm>
            <a:off x="1793061" y="1257346"/>
            <a:ext cx="1576077" cy="1740620"/>
          </a:xfrm>
          <a:prstGeom prst="ellipse">
            <a:avLst/>
          </a:prstGeom>
          <a:ln w="28575" cap="rnd">
            <a:solidFill>
              <a:srgbClr val="8B6F4E"/>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1138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86BFD-90F2-4024-ADF0-25F745817FEE}"/>
              </a:ext>
            </a:extLst>
          </p:cNvPr>
          <p:cNvSpPr>
            <a:spLocks noGrp="1"/>
          </p:cNvSpPr>
          <p:nvPr>
            <p:ph idx="1"/>
          </p:nvPr>
        </p:nvSpPr>
        <p:spPr>
          <a:xfrm>
            <a:off x="6634524" y="3067442"/>
            <a:ext cx="2897032" cy="441065"/>
          </a:xfrm>
        </p:spPr>
        <p:txBody>
          <a:bodyPr>
            <a:noAutofit/>
          </a:body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Insurance</a:t>
            </a:r>
            <a:endParaRPr lang="en-US" sz="1900" dirty="0">
              <a:solidFill>
                <a:srgbClr val="8D6F4C"/>
              </a:solidFill>
              <a:latin typeface="DengXian" panose="02010600030101010101" pitchFamily="2" charset="-122"/>
              <a:ea typeface="DengXian" panose="02010600030101010101" pitchFamily="2" charset="-122"/>
            </a:endParaRPr>
          </a:p>
        </p:txBody>
      </p:sp>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5873249" y="1046893"/>
            <a:ext cx="4166574" cy="954635"/>
          </a:xfrm>
        </p:spPr>
        <p:txBody>
          <a:bodyPr>
            <a:normAutofit/>
          </a:bodyPr>
          <a:lstStyle/>
          <a:p>
            <a:pPr algn="ctr"/>
            <a:r>
              <a:rPr lang="en-GB" dirty="0">
                <a:solidFill>
                  <a:srgbClr val="8D6F4C"/>
                </a:solidFill>
                <a:latin typeface="DengXian" panose="02010600030101010101" pitchFamily="2" charset="-122"/>
                <a:ea typeface="DengXian" panose="02010600030101010101" pitchFamily="2" charset="-122"/>
              </a:rPr>
              <a:t>Our markets</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Lock">
            <a:extLst>
              <a:ext uri="{FF2B5EF4-FFF2-40B4-BE49-F238E27FC236}">
                <a16:creationId xmlns:a16="http://schemas.microsoft.com/office/drawing/2014/main" id="{30F830A4-9694-41E2-B0C9-F4835C6300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4033" y="2427977"/>
            <a:ext cx="676554" cy="676554"/>
          </a:xfrm>
          <a:prstGeom prst="rect">
            <a:avLst/>
          </a:prstGeom>
        </p:spPr>
      </p:pic>
      <p:grpSp>
        <p:nvGrpSpPr>
          <p:cNvPr id="37" name="Group 36">
            <a:extLst>
              <a:ext uri="{FF2B5EF4-FFF2-40B4-BE49-F238E27FC236}">
                <a16:creationId xmlns:a16="http://schemas.microsoft.com/office/drawing/2014/main" id="{6828C5AF-741C-4F76-838D-5AE4C2D89086}"/>
              </a:ext>
            </a:extLst>
          </p:cNvPr>
          <p:cNvGrpSpPr/>
          <p:nvPr/>
        </p:nvGrpSpPr>
        <p:grpSpPr>
          <a:xfrm>
            <a:off x="8951989" y="2537861"/>
            <a:ext cx="2678701" cy="962893"/>
            <a:chOff x="7789230" y="2810778"/>
            <a:chExt cx="2678701" cy="962893"/>
          </a:xfrm>
        </p:grpSpPr>
        <p:sp>
          <p:nvSpPr>
            <p:cNvPr id="11" name="Content Placeholder 2">
              <a:extLst>
                <a:ext uri="{FF2B5EF4-FFF2-40B4-BE49-F238E27FC236}">
                  <a16:creationId xmlns:a16="http://schemas.microsoft.com/office/drawing/2014/main" id="{E5654BA2-6892-47E5-834D-5A498E592144}"/>
                </a:ext>
              </a:extLst>
            </p:cNvPr>
            <p:cNvSpPr txBox="1">
              <a:spLocks/>
            </p:cNvSpPr>
            <p:nvPr/>
          </p:nvSpPr>
          <p:spPr>
            <a:xfrm>
              <a:off x="7789230" y="3336082"/>
              <a:ext cx="2678701"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Compliance &amp; Legal</a:t>
              </a:r>
            </a:p>
          </p:txBody>
        </p:sp>
        <p:pic>
          <p:nvPicPr>
            <p:cNvPr id="5" name="Graphic 4" descr="Checkmark">
              <a:extLst>
                <a:ext uri="{FF2B5EF4-FFF2-40B4-BE49-F238E27FC236}">
                  <a16:creationId xmlns:a16="http://schemas.microsoft.com/office/drawing/2014/main" id="{FD25C0FF-B735-474B-9649-C905457740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77064" y="2810778"/>
              <a:ext cx="538570" cy="538570"/>
            </a:xfrm>
            <a:prstGeom prst="rect">
              <a:avLst/>
            </a:prstGeom>
          </p:spPr>
        </p:pic>
      </p:grpSp>
      <p:grpSp>
        <p:nvGrpSpPr>
          <p:cNvPr id="36" name="Group 35">
            <a:extLst>
              <a:ext uri="{FF2B5EF4-FFF2-40B4-BE49-F238E27FC236}">
                <a16:creationId xmlns:a16="http://schemas.microsoft.com/office/drawing/2014/main" id="{70E437B2-C241-4A9A-ACD7-9DD6648EAE98}"/>
              </a:ext>
            </a:extLst>
          </p:cNvPr>
          <p:cNvGrpSpPr/>
          <p:nvPr/>
        </p:nvGrpSpPr>
        <p:grpSpPr>
          <a:xfrm>
            <a:off x="4510866" y="2474386"/>
            <a:ext cx="2998632" cy="1014822"/>
            <a:chOff x="4596684" y="3044101"/>
            <a:chExt cx="2998632" cy="1014822"/>
          </a:xfrm>
        </p:grpSpPr>
        <p:sp>
          <p:nvSpPr>
            <p:cNvPr id="9" name="Content Placeholder 2">
              <a:extLst>
                <a:ext uri="{FF2B5EF4-FFF2-40B4-BE49-F238E27FC236}">
                  <a16:creationId xmlns:a16="http://schemas.microsoft.com/office/drawing/2014/main" id="{E1210DB6-D4BF-426E-83DD-56FB404B695D}"/>
                </a:ext>
              </a:extLst>
            </p:cNvPr>
            <p:cNvSpPr txBox="1">
              <a:spLocks/>
            </p:cNvSpPr>
            <p:nvPr/>
          </p:nvSpPr>
          <p:spPr>
            <a:xfrm>
              <a:off x="4596684" y="3621335"/>
              <a:ext cx="2998632" cy="437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Life &amp; Pensions</a:t>
              </a:r>
            </a:p>
          </p:txBody>
        </p:sp>
        <p:pic>
          <p:nvPicPr>
            <p:cNvPr id="20" name="Graphic 19" descr="Wedding Rings">
              <a:extLst>
                <a:ext uri="{FF2B5EF4-FFF2-40B4-BE49-F238E27FC236}">
                  <a16:creationId xmlns:a16="http://schemas.microsoft.com/office/drawing/2014/main" id="{21F6ADEA-093C-408D-9E20-DBA9593F71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88212" y="3044101"/>
              <a:ext cx="619148" cy="619148"/>
            </a:xfrm>
            <a:prstGeom prst="rect">
              <a:avLst/>
            </a:prstGeom>
          </p:spPr>
        </p:pic>
      </p:grpSp>
      <p:grpSp>
        <p:nvGrpSpPr>
          <p:cNvPr id="38" name="Group 37">
            <a:extLst>
              <a:ext uri="{FF2B5EF4-FFF2-40B4-BE49-F238E27FC236}">
                <a16:creationId xmlns:a16="http://schemas.microsoft.com/office/drawing/2014/main" id="{B255942D-62B1-4B31-804E-6E91E3DC22C8}"/>
              </a:ext>
            </a:extLst>
          </p:cNvPr>
          <p:cNvGrpSpPr/>
          <p:nvPr/>
        </p:nvGrpSpPr>
        <p:grpSpPr>
          <a:xfrm>
            <a:off x="6481987" y="5184237"/>
            <a:ext cx="3189817" cy="1068871"/>
            <a:chOff x="6333803" y="4064599"/>
            <a:chExt cx="3189817" cy="1068871"/>
          </a:xfrm>
        </p:grpSpPr>
        <p:sp>
          <p:nvSpPr>
            <p:cNvPr id="19" name="Content Placeholder 2">
              <a:extLst>
                <a:ext uri="{FF2B5EF4-FFF2-40B4-BE49-F238E27FC236}">
                  <a16:creationId xmlns:a16="http://schemas.microsoft.com/office/drawing/2014/main" id="{06F413B0-D932-4BB2-B165-E15D1EC85381}"/>
                </a:ext>
              </a:extLst>
            </p:cNvPr>
            <p:cNvSpPr txBox="1">
              <a:spLocks/>
            </p:cNvSpPr>
            <p:nvPr/>
          </p:nvSpPr>
          <p:spPr>
            <a:xfrm>
              <a:off x="6333803" y="4695881"/>
              <a:ext cx="3189817"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Transformation &amp; Change</a:t>
              </a:r>
            </a:p>
          </p:txBody>
        </p:sp>
        <p:pic>
          <p:nvPicPr>
            <p:cNvPr id="28" name="Graphic 27" descr="Repeat">
              <a:extLst>
                <a:ext uri="{FF2B5EF4-FFF2-40B4-BE49-F238E27FC236}">
                  <a16:creationId xmlns:a16="http://schemas.microsoft.com/office/drawing/2014/main" id="{C07B0C93-06A7-4995-82B5-94F01E3884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47483" y="4064599"/>
              <a:ext cx="642422" cy="642422"/>
            </a:xfrm>
            <a:prstGeom prst="rect">
              <a:avLst/>
            </a:prstGeom>
          </p:spPr>
        </p:pic>
      </p:grpSp>
      <p:grpSp>
        <p:nvGrpSpPr>
          <p:cNvPr id="35" name="Group 34">
            <a:extLst>
              <a:ext uri="{FF2B5EF4-FFF2-40B4-BE49-F238E27FC236}">
                <a16:creationId xmlns:a16="http://schemas.microsoft.com/office/drawing/2014/main" id="{7B501FBE-4E2E-45BD-B36C-E8381F8B3DE0}"/>
              </a:ext>
            </a:extLst>
          </p:cNvPr>
          <p:cNvGrpSpPr/>
          <p:nvPr/>
        </p:nvGrpSpPr>
        <p:grpSpPr>
          <a:xfrm>
            <a:off x="5033471" y="3874506"/>
            <a:ext cx="2897032" cy="1049864"/>
            <a:chOff x="2723831" y="4063343"/>
            <a:chExt cx="2897032" cy="1049864"/>
          </a:xfrm>
        </p:grpSpPr>
        <p:sp>
          <p:nvSpPr>
            <p:cNvPr id="18" name="Content Placeholder 2">
              <a:extLst>
                <a:ext uri="{FF2B5EF4-FFF2-40B4-BE49-F238E27FC236}">
                  <a16:creationId xmlns:a16="http://schemas.microsoft.com/office/drawing/2014/main" id="{D5F5D0BF-DCB5-435E-A074-79DC25A3A642}"/>
                </a:ext>
              </a:extLst>
            </p:cNvPr>
            <p:cNvSpPr txBox="1">
              <a:spLocks/>
            </p:cNvSpPr>
            <p:nvPr/>
          </p:nvSpPr>
          <p:spPr>
            <a:xfrm>
              <a:off x="2723831" y="4675618"/>
              <a:ext cx="2897032"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Accountancy &amp; Finance</a:t>
              </a:r>
            </a:p>
          </p:txBody>
        </p:sp>
        <p:pic>
          <p:nvPicPr>
            <p:cNvPr id="30" name="Graphic 29" descr="Coins">
              <a:extLst>
                <a:ext uri="{FF2B5EF4-FFF2-40B4-BE49-F238E27FC236}">
                  <a16:creationId xmlns:a16="http://schemas.microsoft.com/office/drawing/2014/main" id="{66510F88-3F74-4A5D-B207-3F9240DE372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51136" y="4063343"/>
              <a:ext cx="642422" cy="642422"/>
            </a:xfrm>
            <a:prstGeom prst="rect">
              <a:avLst/>
            </a:prstGeom>
          </p:spPr>
        </p:pic>
      </p:grpSp>
      <p:pic>
        <p:nvPicPr>
          <p:cNvPr id="34" name="Picture 33">
            <a:extLst>
              <a:ext uri="{FF2B5EF4-FFF2-40B4-BE49-F238E27FC236}">
                <a16:creationId xmlns:a16="http://schemas.microsoft.com/office/drawing/2014/main" id="{C75AEFCF-E2DA-46BF-A91B-E5648609F4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023" y="493356"/>
            <a:ext cx="4517528" cy="5843201"/>
          </a:xfrm>
          <a:prstGeom prst="rect">
            <a:avLst/>
          </a:prstGeom>
        </p:spPr>
      </p:pic>
      <p:grpSp>
        <p:nvGrpSpPr>
          <p:cNvPr id="39" name="Group 38">
            <a:extLst>
              <a:ext uri="{FF2B5EF4-FFF2-40B4-BE49-F238E27FC236}">
                <a16:creationId xmlns:a16="http://schemas.microsoft.com/office/drawing/2014/main" id="{B1543522-9C08-4E76-BAD2-606CBC1631D0}"/>
              </a:ext>
            </a:extLst>
          </p:cNvPr>
          <p:cNvGrpSpPr/>
          <p:nvPr/>
        </p:nvGrpSpPr>
        <p:grpSpPr>
          <a:xfrm>
            <a:off x="8076896" y="3859832"/>
            <a:ext cx="2678701" cy="1064538"/>
            <a:chOff x="6639002" y="4064599"/>
            <a:chExt cx="2678701" cy="1064538"/>
          </a:xfrm>
        </p:grpSpPr>
        <p:sp>
          <p:nvSpPr>
            <p:cNvPr id="40" name="Content Placeholder 2">
              <a:extLst>
                <a:ext uri="{FF2B5EF4-FFF2-40B4-BE49-F238E27FC236}">
                  <a16:creationId xmlns:a16="http://schemas.microsoft.com/office/drawing/2014/main" id="{ABBEA26E-6715-4D5E-AEE4-188060F4E9D7}"/>
                </a:ext>
              </a:extLst>
            </p:cNvPr>
            <p:cNvSpPr txBox="1">
              <a:spLocks/>
            </p:cNvSpPr>
            <p:nvPr/>
          </p:nvSpPr>
          <p:spPr>
            <a:xfrm>
              <a:off x="6639002" y="4691548"/>
              <a:ext cx="2678701"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Asset Management</a:t>
              </a:r>
            </a:p>
          </p:txBody>
        </p:sp>
        <p:pic>
          <p:nvPicPr>
            <p:cNvPr id="41" name="Graphic 40" descr="Briefcase">
              <a:extLst>
                <a:ext uri="{FF2B5EF4-FFF2-40B4-BE49-F238E27FC236}">
                  <a16:creationId xmlns:a16="http://schemas.microsoft.com/office/drawing/2014/main" id="{621FE1B0-9A47-4C7D-9225-C0646D9FDE5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647483" y="4064599"/>
              <a:ext cx="642422" cy="642422"/>
            </a:xfrm>
            <a:prstGeom prst="rect">
              <a:avLst/>
            </a:prstGeom>
          </p:spPr>
        </p:pic>
      </p:gr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15">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Tree>
    <p:extLst>
      <p:ext uri="{BB962C8B-B14F-4D97-AF65-F5344CB8AC3E}">
        <p14:creationId xmlns:p14="http://schemas.microsoft.com/office/powerpoint/2010/main" val="2792020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86BFD-90F2-4024-ADF0-25F745817FEE}"/>
              </a:ext>
            </a:extLst>
          </p:cNvPr>
          <p:cNvSpPr>
            <a:spLocks noGrp="1"/>
          </p:cNvSpPr>
          <p:nvPr>
            <p:ph idx="1"/>
          </p:nvPr>
        </p:nvSpPr>
        <p:spPr>
          <a:xfrm>
            <a:off x="878982" y="2783052"/>
            <a:ext cx="3110794" cy="3446509"/>
          </a:xfrm>
        </p:spPr>
        <p:txBody>
          <a:bodyPr>
            <a:noAutofit/>
          </a:body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We are driven by the desire to excel in all aspects of the recruitment process. We pride ourselves on our ability to create valuable and long-lasting relationships and place great importance in operating ethically, and in the best interest of both our clients and candidates.</a:t>
            </a:r>
          </a:p>
        </p:txBody>
      </p:sp>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012713" y="752062"/>
            <a:ext cx="4166574"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Our philosophy</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E1210DB6-D4BF-426E-83DD-56FB404B695D}"/>
              </a:ext>
            </a:extLst>
          </p:cNvPr>
          <p:cNvSpPr txBox="1">
            <a:spLocks/>
          </p:cNvSpPr>
          <p:nvPr/>
        </p:nvSpPr>
        <p:spPr>
          <a:xfrm>
            <a:off x="4507559" y="2791740"/>
            <a:ext cx="3153945" cy="36116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We are widely recognised for the exceptional quality of the candidates we represent. Our remit is to help employers find qualified professionals in permanent, temporary and contract positions across the financial services market, and introduce candidates to new careers that offer opportunity and reward, in equal measure.</a:t>
            </a:r>
          </a:p>
        </p:txBody>
      </p:sp>
      <p:sp>
        <p:nvSpPr>
          <p:cNvPr id="11" name="Content Placeholder 2">
            <a:extLst>
              <a:ext uri="{FF2B5EF4-FFF2-40B4-BE49-F238E27FC236}">
                <a16:creationId xmlns:a16="http://schemas.microsoft.com/office/drawing/2014/main" id="{E5654BA2-6892-47E5-834D-5A498E592144}"/>
              </a:ext>
            </a:extLst>
          </p:cNvPr>
          <p:cNvSpPr txBox="1">
            <a:spLocks/>
          </p:cNvSpPr>
          <p:nvPr/>
        </p:nvSpPr>
        <p:spPr>
          <a:xfrm>
            <a:off x="8179287" y="2820733"/>
            <a:ext cx="2978902" cy="3446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We ensure that whether you are looking to recruit, or be recruited, you will always be placed in expert care with 360 Search. We understand that in niche markets privacy and discretion are paramount, and ensure this is reflected in every aspect of our processes.</a:t>
            </a:r>
          </a:p>
        </p:txBody>
      </p:sp>
      <p:pic>
        <p:nvPicPr>
          <p:cNvPr id="12" name="Graphic 11" descr="Handshake">
            <a:extLst>
              <a:ext uri="{FF2B5EF4-FFF2-40B4-BE49-F238E27FC236}">
                <a16:creationId xmlns:a16="http://schemas.microsoft.com/office/drawing/2014/main" id="{49702396-3984-4154-97F9-7648DCBC18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77179" y="1877340"/>
            <a:ext cx="914400" cy="914400"/>
          </a:xfrm>
          <a:prstGeom prst="rect">
            <a:avLst/>
          </a:prstGeom>
        </p:spPr>
      </p:pic>
      <p:pic>
        <p:nvPicPr>
          <p:cNvPr id="22" name="Graphic 21" descr="Podium">
            <a:extLst>
              <a:ext uri="{FF2B5EF4-FFF2-40B4-BE49-F238E27FC236}">
                <a16:creationId xmlns:a16="http://schemas.microsoft.com/office/drawing/2014/main" id="{4690DC55-7573-4286-9550-FF6317EAC0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2679" y="1927369"/>
            <a:ext cx="764950" cy="764950"/>
          </a:xfrm>
          <a:prstGeom prst="rect">
            <a:avLst/>
          </a:prstGeom>
        </p:spPr>
      </p:pic>
      <p:pic>
        <p:nvPicPr>
          <p:cNvPr id="24" name="Graphic 23" descr="Lock">
            <a:extLst>
              <a:ext uri="{FF2B5EF4-FFF2-40B4-BE49-F238E27FC236}">
                <a16:creationId xmlns:a16="http://schemas.microsoft.com/office/drawing/2014/main" id="{30F830A4-9694-41E2-B0C9-F4835C6300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3453" y="1968248"/>
            <a:ext cx="790569" cy="790569"/>
          </a:xfrm>
          <a:prstGeom prst="rect">
            <a:avLst/>
          </a:prstGeom>
        </p:spPr>
      </p:pic>
      <p:pic>
        <p:nvPicPr>
          <p:cNvPr id="17" name="Picture 16">
            <a:extLst>
              <a:ext uri="{FF2B5EF4-FFF2-40B4-BE49-F238E27FC236}">
                <a16:creationId xmlns:a16="http://schemas.microsoft.com/office/drawing/2014/main" id="{909D256F-3B85-4A6F-ABB9-C5F33084A36D}"/>
              </a:ext>
            </a:extLst>
          </p:cNvPr>
          <p:cNvPicPr>
            <a:picLocks noChangeAspect="1"/>
          </p:cNvPicPr>
          <p:nvPr/>
        </p:nvPicPr>
        <p:blipFill rotWithShape="1">
          <a:blip r:embed="rId8">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Tree>
    <p:extLst>
      <p:ext uri="{BB962C8B-B14F-4D97-AF65-F5344CB8AC3E}">
        <p14:creationId xmlns:p14="http://schemas.microsoft.com/office/powerpoint/2010/main" val="1250475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686BFD-90F2-4024-ADF0-25F745817FEE}"/>
              </a:ext>
            </a:extLst>
          </p:cNvPr>
          <p:cNvSpPr>
            <a:spLocks noGrp="1"/>
          </p:cNvSpPr>
          <p:nvPr>
            <p:ph idx="1"/>
          </p:nvPr>
        </p:nvSpPr>
        <p:spPr>
          <a:xfrm>
            <a:off x="4647484" y="2972787"/>
            <a:ext cx="2897032" cy="441065"/>
          </a:xfrm>
        </p:spPr>
        <p:txBody>
          <a:bodyPr>
            <a:noAutofit/>
          </a:body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Advertised selection</a:t>
            </a:r>
            <a:endParaRPr lang="en-US" sz="1900" dirty="0">
              <a:solidFill>
                <a:srgbClr val="8D6F4C"/>
              </a:solidFill>
              <a:latin typeface="DengXian" panose="02010600030101010101" pitchFamily="2" charset="-122"/>
              <a:ea typeface="DengXian" panose="02010600030101010101" pitchFamily="2" charset="-122"/>
            </a:endParaRPr>
          </a:p>
        </p:txBody>
      </p:sp>
      <p:sp>
        <p:nvSpPr>
          <p:cNvPr id="10" name="Title 1">
            <a:extLst>
              <a:ext uri="{FF2B5EF4-FFF2-40B4-BE49-F238E27FC236}">
                <a16:creationId xmlns:a16="http://schemas.microsoft.com/office/drawing/2014/main" id="{F5D11673-2825-42EC-B512-0064CDB0386F}"/>
              </a:ext>
            </a:extLst>
          </p:cNvPr>
          <p:cNvSpPr>
            <a:spLocks noGrp="1"/>
          </p:cNvSpPr>
          <p:nvPr>
            <p:ph type="title"/>
          </p:nvPr>
        </p:nvSpPr>
        <p:spPr>
          <a:xfrm>
            <a:off x="4012713" y="848487"/>
            <a:ext cx="4166574"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Client services</a:t>
            </a:r>
          </a:p>
        </p:txBody>
      </p:sp>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Newspaper">
            <a:extLst>
              <a:ext uri="{FF2B5EF4-FFF2-40B4-BE49-F238E27FC236}">
                <a16:creationId xmlns:a16="http://schemas.microsoft.com/office/drawing/2014/main" id="{30F830A4-9694-41E2-B0C9-F4835C6300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7723" y="2314960"/>
            <a:ext cx="676554" cy="676554"/>
          </a:xfrm>
          <a:prstGeom prst="rect">
            <a:avLst/>
          </a:prstGeom>
        </p:spPr>
      </p:pic>
      <p:grpSp>
        <p:nvGrpSpPr>
          <p:cNvPr id="37" name="Group 36">
            <a:extLst>
              <a:ext uri="{FF2B5EF4-FFF2-40B4-BE49-F238E27FC236}">
                <a16:creationId xmlns:a16="http://schemas.microsoft.com/office/drawing/2014/main" id="{6828C5AF-741C-4F76-838D-5AE4C2D89086}"/>
              </a:ext>
            </a:extLst>
          </p:cNvPr>
          <p:cNvGrpSpPr/>
          <p:nvPr/>
        </p:nvGrpSpPr>
        <p:grpSpPr>
          <a:xfrm>
            <a:off x="7979817" y="2383952"/>
            <a:ext cx="2678701" cy="1025801"/>
            <a:chOff x="7806998" y="2852663"/>
            <a:chExt cx="2678701" cy="1025801"/>
          </a:xfrm>
        </p:grpSpPr>
        <p:sp>
          <p:nvSpPr>
            <p:cNvPr id="11" name="Content Placeholder 2">
              <a:extLst>
                <a:ext uri="{FF2B5EF4-FFF2-40B4-BE49-F238E27FC236}">
                  <a16:creationId xmlns:a16="http://schemas.microsoft.com/office/drawing/2014/main" id="{E5654BA2-6892-47E5-834D-5A498E592144}"/>
                </a:ext>
              </a:extLst>
            </p:cNvPr>
            <p:cNvSpPr txBox="1">
              <a:spLocks/>
            </p:cNvSpPr>
            <p:nvPr/>
          </p:nvSpPr>
          <p:spPr>
            <a:xfrm>
              <a:off x="7806998" y="3440875"/>
              <a:ext cx="2678701"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Contract solutions</a:t>
              </a:r>
            </a:p>
          </p:txBody>
        </p:sp>
        <p:pic>
          <p:nvPicPr>
            <p:cNvPr id="5" name="Graphic 4" descr="Head with Gears">
              <a:extLst>
                <a:ext uri="{FF2B5EF4-FFF2-40B4-BE49-F238E27FC236}">
                  <a16:creationId xmlns:a16="http://schemas.microsoft.com/office/drawing/2014/main" id="{FD25C0FF-B735-474B-9649-C905457740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77063" y="2852663"/>
              <a:ext cx="538570" cy="538570"/>
            </a:xfrm>
            <a:prstGeom prst="rect">
              <a:avLst/>
            </a:prstGeom>
          </p:spPr>
        </p:pic>
      </p:grpSp>
      <p:grpSp>
        <p:nvGrpSpPr>
          <p:cNvPr id="36" name="Group 35">
            <a:extLst>
              <a:ext uri="{FF2B5EF4-FFF2-40B4-BE49-F238E27FC236}">
                <a16:creationId xmlns:a16="http://schemas.microsoft.com/office/drawing/2014/main" id="{70E437B2-C241-4A9A-ACD7-9DD6648EAE98}"/>
              </a:ext>
            </a:extLst>
          </p:cNvPr>
          <p:cNvGrpSpPr/>
          <p:nvPr/>
        </p:nvGrpSpPr>
        <p:grpSpPr>
          <a:xfrm>
            <a:off x="1287164" y="2358985"/>
            <a:ext cx="2998632" cy="1014822"/>
            <a:chOff x="4596684" y="3044101"/>
            <a:chExt cx="2998632" cy="1014822"/>
          </a:xfrm>
        </p:grpSpPr>
        <p:sp>
          <p:nvSpPr>
            <p:cNvPr id="9" name="Content Placeholder 2">
              <a:extLst>
                <a:ext uri="{FF2B5EF4-FFF2-40B4-BE49-F238E27FC236}">
                  <a16:creationId xmlns:a16="http://schemas.microsoft.com/office/drawing/2014/main" id="{E1210DB6-D4BF-426E-83DD-56FB404B695D}"/>
                </a:ext>
              </a:extLst>
            </p:cNvPr>
            <p:cNvSpPr txBox="1">
              <a:spLocks/>
            </p:cNvSpPr>
            <p:nvPr/>
          </p:nvSpPr>
          <p:spPr>
            <a:xfrm>
              <a:off x="4596684" y="3621335"/>
              <a:ext cx="2998632" cy="437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Permanent recruitment</a:t>
              </a:r>
            </a:p>
          </p:txBody>
        </p:sp>
        <p:pic>
          <p:nvPicPr>
            <p:cNvPr id="20" name="Graphic 19" descr="Meeting">
              <a:extLst>
                <a:ext uri="{FF2B5EF4-FFF2-40B4-BE49-F238E27FC236}">
                  <a16:creationId xmlns:a16="http://schemas.microsoft.com/office/drawing/2014/main" id="{21F6ADEA-093C-408D-9E20-DBA9593F71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88212" y="3044101"/>
              <a:ext cx="619148" cy="619148"/>
            </a:xfrm>
            <a:prstGeom prst="rect">
              <a:avLst/>
            </a:prstGeom>
          </p:spPr>
        </p:pic>
      </p:grpSp>
      <p:grpSp>
        <p:nvGrpSpPr>
          <p:cNvPr id="35" name="Group 34">
            <a:extLst>
              <a:ext uri="{FF2B5EF4-FFF2-40B4-BE49-F238E27FC236}">
                <a16:creationId xmlns:a16="http://schemas.microsoft.com/office/drawing/2014/main" id="{7B501FBE-4E2E-45BD-B36C-E8381F8B3DE0}"/>
              </a:ext>
            </a:extLst>
          </p:cNvPr>
          <p:cNvGrpSpPr/>
          <p:nvPr/>
        </p:nvGrpSpPr>
        <p:grpSpPr>
          <a:xfrm>
            <a:off x="3158491" y="4267101"/>
            <a:ext cx="2897032" cy="1049864"/>
            <a:chOff x="2723831" y="4063343"/>
            <a:chExt cx="2897032" cy="1049864"/>
          </a:xfrm>
        </p:grpSpPr>
        <p:sp>
          <p:nvSpPr>
            <p:cNvPr id="18" name="Content Placeholder 2">
              <a:extLst>
                <a:ext uri="{FF2B5EF4-FFF2-40B4-BE49-F238E27FC236}">
                  <a16:creationId xmlns:a16="http://schemas.microsoft.com/office/drawing/2014/main" id="{D5F5D0BF-DCB5-435E-A074-79DC25A3A642}"/>
                </a:ext>
              </a:extLst>
            </p:cNvPr>
            <p:cNvSpPr txBox="1">
              <a:spLocks/>
            </p:cNvSpPr>
            <p:nvPr/>
          </p:nvSpPr>
          <p:spPr>
            <a:xfrm>
              <a:off x="2723831" y="4675618"/>
              <a:ext cx="2897032"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Executive search</a:t>
              </a:r>
            </a:p>
          </p:txBody>
        </p:sp>
        <p:pic>
          <p:nvPicPr>
            <p:cNvPr id="30" name="Graphic 29" descr="Magnifying glass">
              <a:extLst>
                <a:ext uri="{FF2B5EF4-FFF2-40B4-BE49-F238E27FC236}">
                  <a16:creationId xmlns:a16="http://schemas.microsoft.com/office/drawing/2014/main" id="{66510F88-3F74-4A5D-B207-3F9240DE37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1136" y="4063343"/>
              <a:ext cx="642422" cy="642422"/>
            </a:xfrm>
            <a:prstGeom prst="rect">
              <a:avLst/>
            </a:prstGeom>
          </p:spPr>
        </p:pic>
      </p:grpSp>
      <p:grpSp>
        <p:nvGrpSpPr>
          <p:cNvPr id="39" name="Group 38">
            <a:extLst>
              <a:ext uri="{FF2B5EF4-FFF2-40B4-BE49-F238E27FC236}">
                <a16:creationId xmlns:a16="http://schemas.microsoft.com/office/drawing/2014/main" id="{B1543522-9C08-4E76-BAD2-606CBC1631D0}"/>
              </a:ext>
            </a:extLst>
          </p:cNvPr>
          <p:cNvGrpSpPr/>
          <p:nvPr/>
        </p:nvGrpSpPr>
        <p:grpSpPr>
          <a:xfrm>
            <a:off x="6201916" y="4252427"/>
            <a:ext cx="2678701" cy="1064538"/>
            <a:chOff x="6639002" y="4064599"/>
            <a:chExt cx="2678701" cy="1064538"/>
          </a:xfrm>
        </p:grpSpPr>
        <p:sp>
          <p:nvSpPr>
            <p:cNvPr id="40" name="Content Placeholder 2">
              <a:extLst>
                <a:ext uri="{FF2B5EF4-FFF2-40B4-BE49-F238E27FC236}">
                  <a16:creationId xmlns:a16="http://schemas.microsoft.com/office/drawing/2014/main" id="{ABBEA26E-6715-4D5E-AEE4-188060F4E9D7}"/>
                </a:ext>
              </a:extLst>
            </p:cNvPr>
            <p:cNvSpPr txBox="1">
              <a:spLocks/>
            </p:cNvSpPr>
            <p:nvPr/>
          </p:nvSpPr>
          <p:spPr>
            <a:xfrm>
              <a:off x="6639002" y="4691548"/>
              <a:ext cx="2678701" cy="437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dirty="0">
                  <a:solidFill>
                    <a:srgbClr val="8D6F4C"/>
                  </a:solidFill>
                  <a:latin typeface="DengXian" panose="02010600030101010101" pitchFamily="2" charset="-122"/>
                  <a:ea typeface="DengXian" panose="02010600030101010101" pitchFamily="2" charset="-122"/>
                </a:rPr>
                <a:t>Onsite services</a:t>
              </a:r>
            </a:p>
          </p:txBody>
        </p:sp>
        <p:pic>
          <p:nvPicPr>
            <p:cNvPr id="41" name="Graphic 40" descr="City">
              <a:extLst>
                <a:ext uri="{FF2B5EF4-FFF2-40B4-BE49-F238E27FC236}">
                  <a16:creationId xmlns:a16="http://schemas.microsoft.com/office/drawing/2014/main" id="{621FE1B0-9A47-4C7D-9225-C0646D9FDE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47483" y="4064599"/>
              <a:ext cx="642422" cy="642422"/>
            </a:xfrm>
            <a:prstGeom prst="rect">
              <a:avLst/>
            </a:prstGeom>
          </p:spPr>
        </p:pic>
      </p:gr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12">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27" name="Content Placeholder 2">
            <a:extLst>
              <a:ext uri="{FF2B5EF4-FFF2-40B4-BE49-F238E27FC236}">
                <a16:creationId xmlns:a16="http://schemas.microsoft.com/office/drawing/2014/main" id="{7CFE5A1D-D096-4D4E-B756-E4DD73A4AC7A}"/>
              </a:ext>
            </a:extLst>
          </p:cNvPr>
          <p:cNvSpPr txBox="1">
            <a:spLocks/>
          </p:cNvSpPr>
          <p:nvPr/>
        </p:nvSpPr>
        <p:spPr>
          <a:xfrm>
            <a:off x="3894801" y="6077760"/>
            <a:ext cx="4402398" cy="4410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BEAD98"/>
                </a:solidFill>
                <a:latin typeface="DengXian" panose="02010600030101010101" pitchFamily="2" charset="-122"/>
                <a:ea typeface="DengXian" panose="02010600030101010101" pitchFamily="2" charset="-122"/>
                <a:hlinkClick r:id="rId13">
                  <a:extLst>
                    <a:ext uri="{A12FA001-AC4F-418D-AE19-62706E023703}">
                      <ahyp:hlinkClr xmlns:ahyp="http://schemas.microsoft.com/office/drawing/2018/hyperlinkcolor" val="tx"/>
                    </a:ext>
                  </a:extLst>
                </a:hlinkClick>
              </a:rPr>
              <a:t>Read more about our services here</a:t>
            </a:r>
            <a:endParaRPr lang="en-US" sz="1800" dirty="0">
              <a:solidFill>
                <a:srgbClr val="BEAD98"/>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10042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B76636DE-3100-428E-9C23-D9331E16304D}"/>
              </a:ext>
            </a:extLst>
          </p:cNvPr>
          <p:cNvPicPr>
            <a:picLocks noChangeAspect="1"/>
          </p:cNvPicPr>
          <p:nvPr/>
        </p:nvPicPr>
        <p:blipFill rotWithShape="1">
          <a:blip r:embed="rId2">
            <a:alphaModFix amt="35000"/>
          </a:blip>
          <a:srcRect l="20416"/>
          <a:stretch/>
        </p:blipFill>
        <p:spPr>
          <a:xfrm>
            <a:off x="0" y="1015913"/>
            <a:ext cx="1724532" cy="1890713"/>
          </a:xfrm>
          <a:prstGeom prst="rect">
            <a:avLst/>
          </a:prstGeom>
        </p:spPr>
      </p:pic>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25" name="Content Placeholder 2">
            <a:extLst>
              <a:ext uri="{FF2B5EF4-FFF2-40B4-BE49-F238E27FC236}">
                <a16:creationId xmlns:a16="http://schemas.microsoft.com/office/drawing/2014/main" id="{8F76AB12-78B4-48E4-B2DC-0DF0F35C8DAA}"/>
              </a:ext>
            </a:extLst>
          </p:cNvPr>
          <p:cNvSpPr>
            <a:spLocks noGrp="1"/>
          </p:cNvSpPr>
          <p:nvPr>
            <p:ph idx="1"/>
          </p:nvPr>
        </p:nvSpPr>
        <p:spPr>
          <a:xfrm>
            <a:off x="1111102" y="1991575"/>
            <a:ext cx="9969791" cy="2037108"/>
          </a:xfrm>
        </p:spPr>
        <p:txBody>
          <a:bodyPr>
            <a:noAutofit/>
          </a:body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I have dealt with Lynda at 360 Search on a number of occasions and she always exceeds my expectations. Her passion for what she does for her clients is evident every time we work together. She is full of energy and takes everything in her stride. She is clearly a leader in her field and I would strongly recommend working with her.</a:t>
            </a:r>
          </a:p>
          <a:p>
            <a:pPr marL="0" indent="0" algn="ctr">
              <a:lnSpc>
                <a:spcPct val="100000"/>
              </a:lnSpc>
              <a:buNone/>
            </a:pPr>
            <a:r>
              <a:rPr lang="en-US" sz="1400" b="1" dirty="0">
                <a:solidFill>
                  <a:srgbClr val="8D6F4C"/>
                </a:solidFill>
                <a:latin typeface="DengXian" panose="02010600030101010101" pitchFamily="2" charset="-122"/>
                <a:ea typeface="DengXian" panose="02010600030101010101" pitchFamily="2" charset="-122"/>
              </a:rPr>
              <a:t>Jeremy Tucker</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 MD and Founder of Tailored Finance Ltd, Health, Dental &amp; Life Insurance Consultants</a:t>
            </a:r>
            <a:endParaRPr lang="en-US" sz="1900" dirty="0">
              <a:solidFill>
                <a:srgbClr val="8D6F4C"/>
              </a:solidFill>
              <a:latin typeface="DengXian" panose="02010600030101010101" pitchFamily="2" charset="-122"/>
              <a:ea typeface="DengXian" panose="02010600030101010101" pitchFamily="2" charset="-122"/>
            </a:endParaRPr>
          </a:p>
        </p:txBody>
      </p:sp>
      <p:sp>
        <p:nvSpPr>
          <p:cNvPr id="29" name="Content Placeholder 2">
            <a:extLst>
              <a:ext uri="{FF2B5EF4-FFF2-40B4-BE49-F238E27FC236}">
                <a16:creationId xmlns:a16="http://schemas.microsoft.com/office/drawing/2014/main" id="{2FD02820-6591-4D2E-A8A5-4268E0B4D23A}"/>
              </a:ext>
            </a:extLst>
          </p:cNvPr>
          <p:cNvSpPr txBox="1">
            <a:spLocks/>
          </p:cNvSpPr>
          <p:nvPr/>
        </p:nvSpPr>
        <p:spPr>
          <a:xfrm>
            <a:off x="1193834" y="4211502"/>
            <a:ext cx="9804328" cy="17287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In my experience Sarah is at the top of her profession – she has a ‘can do’ attitude, is proactive at all times and has the skills and contacts to match the right people with the right employer. I would have no hesitation in recommending her as a first choice recruitment consultant who delivers on her promises.</a:t>
            </a:r>
          </a:p>
          <a:p>
            <a:pPr marL="0" indent="0" algn="ctr">
              <a:lnSpc>
                <a:spcPct val="100000"/>
              </a:lnSpc>
              <a:buFont typeface="Arial" panose="020B0604020202020204" pitchFamily="34" charset="0"/>
              <a:buNone/>
            </a:pPr>
            <a:r>
              <a:rPr lang="en-US" sz="1400" b="1" dirty="0">
                <a:solidFill>
                  <a:srgbClr val="8D6F4C"/>
                </a:solidFill>
                <a:latin typeface="DengXian" panose="02010600030101010101" pitchFamily="2" charset="-122"/>
                <a:ea typeface="DengXian" panose="02010600030101010101" pitchFamily="2" charset="-122"/>
              </a:rPr>
              <a:t>Mark Johnston</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Insurance Development and Relationship Management at the Irish League of Credit Unions</a:t>
            </a:r>
            <a:endParaRPr lang="en-US" sz="1900" dirty="0">
              <a:solidFill>
                <a:srgbClr val="8D6F4C"/>
              </a:solidFill>
              <a:latin typeface="DengXian" panose="02010600030101010101" pitchFamily="2" charset="-122"/>
              <a:ea typeface="DengXian" panose="02010600030101010101" pitchFamily="2" charset="-122"/>
            </a:endParaRPr>
          </a:p>
        </p:txBody>
      </p:sp>
      <p:sp>
        <p:nvSpPr>
          <p:cNvPr id="31" name="Title 1">
            <a:extLst>
              <a:ext uri="{FF2B5EF4-FFF2-40B4-BE49-F238E27FC236}">
                <a16:creationId xmlns:a16="http://schemas.microsoft.com/office/drawing/2014/main" id="{DB424EDB-2273-4136-AB48-45561DA8E94B}"/>
              </a:ext>
            </a:extLst>
          </p:cNvPr>
          <p:cNvSpPr>
            <a:spLocks noGrp="1"/>
          </p:cNvSpPr>
          <p:nvPr>
            <p:ph type="title"/>
          </p:nvPr>
        </p:nvSpPr>
        <p:spPr>
          <a:xfrm>
            <a:off x="3398032" y="894192"/>
            <a:ext cx="5395929" cy="954635"/>
          </a:xfrm>
        </p:spPr>
        <p:txBody>
          <a:bodyPr>
            <a:normAutofit/>
          </a:bodyPr>
          <a:lstStyle/>
          <a:p>
            <a:pPr algn="ctr"/>
            <a:r>
              <a:rPr lang="en-GB" dirty="0">
                <a:solidFill>
                  <a:srgbClr val="BEAD98"/>
                </a:solidFill>
                <a:latin typeface="DengXian" panose="02010600030101010101" pitchFamily="2" charset="-122"/>
                <a:ea typeface="DengXian" panose="02010600030101010101" pitchFamily="2" charset="-122"/>
              </a:rPr>
              <a:t>What our clients say</a:t>
            </a:r>
          </a:p>
        </p:txBody>
      </p:sp>
    </p:spTree>
    <p:extLst>
      <p:ext uri="{BB962C8B-B14F-4D97-AF65-F5344CB8AC3E}">
        <p14:creationId xmlns:p14="http://schemas.microsoft.com/office/powerpoint/2010/main" val="631212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17A056-B737-4CDD-AA3F-4BB857F13F14}"/>
              </a:ext>
            </a:extLst>
          </p:cNvPr>
          <p:cNvPicPr>
            <a:picLocks noChangeAspect="1"/>
          </p:cNvPicPr>
          <p:nvPr/>
        </p:nvPicPr>
        <p:blipFill rotWithShape="1">
          <a:blip r:embed="rId2">
            <a:alphaModFix amt="35000"/>
          </a:blip>
          <a:srcRect l="20416"/>
          <a:stretch/>
        </p:blipFill>
        <p:spPr>
          <a:xfrm>
            <a:off x="0" y="1015913"/>
            <a:ext cx="1724532" cy="1890713"/>
          </a:xfrm>
          <a:prstGeom prst="rect">
            <a:avLst/>
          </a:prstGeom>
        </p:spPr>
      </p:pic>
      <p:sp>
        <p:nvSpPr>
          <p:cNvPr id="13" name="Rectangle 12">
            <a:extLst>
              <a:ext uri="{FF2B5EF4-FFF2-40B4-BE49-F238E27FC236}">
                <a16:creationId xmlns:a16="http://schemas.microsoft.com/office/drawing/2014/main" id="{8C9F68B5-CC54-40F4-914B-8992D6AC3AD6}"/>
              </a:ext>
            </a:extLst>
          </p:cNvPr>
          <p:cNvSpPr/>
          <p:nvPr/>
        </p:nvSpPr>
        <p:spPr>
          <a:xfrm>
            <a:off x="0" y="6751782"/>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7DEA4DA-2449-417F-98DD-D4D6F41FF9CF}"/>
              </a:ext>
            </a:extLst>
          </p:cNvPr>
          <p:cNvSpPr/>
          <p:nvPr/>
        </p:nvSpPr>
        <p:spPr>
          <a:xfrm>
            <a:off x="0" y="6677342"/>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F765E03-9E40-49DA-AB08-D7646C66CCEC}"/>
              </a:ext>
            </a:extLst>
          </p:cNvPr>
          <p:cNvSpPr/>
          <p:nvPr/>
        </p:nvSpPr>
        <p:spPr>
          <a:xfrm>
            <a:off x="0" y="0"/>
            <a:ext cx="12192000" cy="106218"/>
          </a:xfrm>
          <a:prstGeom prst="rect">
            <a:avLst/>
          </a:prstGeom>
          <a:solidFill>
            <a:srgbClr val="8D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8B6B1C3-5540-457C-A413-59CCC09079E0}"/>
              </a:ext>
            </a:extLst>
          </p:cNvPr>
          <p:cNvSpPr/>
          <p:nvPr/>
        </p:nvSpPr>
        <p:spPr>
          <a:xfrm>
            <a:off x="0" y="134939"/>
            <a:ext cx="12192000" cy="45719"/>
          </a:xfrm>
          <a:prstGeom prst="rect">
            <a:avLst/>
          </a:prstGeom>
          <a:solidFill>
            <a:srgbClr val="DDD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E62AD2D3-5042-4074-BE46-9550E1D83682}"/>
              </a:ext>
            </a:extLst>
          </p:cNvPr>
          <p:cNvPicPr>
            <a:picLocks noChangeAspect="1"/>
          </p:cNvPicPr>
          <p:nvPr/>
        </p:nvPicPr>
        <p:blipFill rotWithShape="1">
          <a:blip r:embed="rId3">
            <a:alphaModFix amt="12000"/>
            <a:extLst>
              <a:ext uri="{28A0092B-C50C-407E-A947-70E740481C1C}">
                <a14:useLocalDpi xmlns:a14="http://schemas.microsoft.com/office/drawing/2010/main" val="0"/>
              </a:ext>
            </a:extLst>
          </a:blip>
          <a:srcRect l="1096" r="989" b="3"/>
          <a:stretch/>
        </p:blipFill>
        <p:spPr>
          <a:xfrm>
            <a:off x="10010561" y="106218"/>
            <a:ext cx="1994702" cy="2037107"/>
          </a:xfrm>
          <a:prstGeom prst="rect">
            <a:avLst/>
          </a:prstGeom>
          <a:effectLst/>
        </p:spPr>
      </p:pic>
      <p:sp>
        <p:nvSpPr>
          <p:cNvPr id="25" name="Content Placeholder 2">
            <a:extLst>
              <a:ext uri="{FF2B5EF4-FFF2-40B4-BE49-F238E27FC236}">
                <a16:creationId xmlns:a16="http://schemas.microsoft.com/office/drawing/2014/main" id="{8F76AB12-78B4-48E4-B2DC-0DF0F35C8DAA}"/>
              </a:ext>
            </a:extLst>
          </p:cNvPr>
          <p:cNvSpPr>
            <a:spLocks noGrp="1"/>
          </p:cNvSpPr>
          <p:nvPr>
            <p:ph idx="1"/>
          </p:nvPr>
        </p:nvSpPr>
        <p:spPr>
          <a:xfrm>
            <a:off x="989947" y="2152164"/>
            <a:ext cx="9826100" cy="2037108"/>
          </a:xfrm>
        </p:spPr>
        <p:txBody>
          <a:bodyPr>
            <a:noAutofit/>
          </a:bodyPr>
          <a:lstStyle/>
          <a:p>
            <a:pPr marL="0" indent="0" algn="ctr">
              <a:lnSpc>
                <a:spcPct val="100000"/>
              </a:lnSpc>
              <a:buNone/>
            </a:pPr>
            <a:r>
              <a:rPr lang="en-US" sz="1800" dirty="0">
                <a:solidFill>
                  <a:srgbClr val="8D6F4C"/>
                </a:solidFill>
                <a:latin typeface="DengXian" panose="02010600030101010101" pitchFamily="2" charset="-122"/>
                <a:ea typeface="DengXian" panose="02010600030101010101" pitchFamily="2" charset="-122"/>
              </a:rPr>
              <a:t>When I think of recruitment, I automatically think of 360 Search. They are top-class professionals specializing in the insurance industry. They are great listeners and fully understand my requirements before recommending a new staff member. When it comes to insurance I always use and recommend Lynda and her team.</a:t>
            </a:r>
          </a:p>
          <a:p>
            <a:pPr marL="0" indent="0" algn="ctr">
              <a:lnSpc>
                <a:spcPct val="100000"/>
              </a:lnSpc>
              <a:buNone/>
            </a:pPr>
            <a:r>
              <a:rPr lang="en-US" sz="1400" b="1" dirty="0">
                <a:solidFill>
                  <a:srgbClr val="8D6F4C"/>
                </a:solidFill>
                <a:latin typeface="DengXian" panose="02010600030101010101" pitchFamily="2" charset="-122"/>
                <a:ea typeface="DengXian" panose="02010600030101010101" pitchFamily="2" charset="-122"/>
              </a:rPr>
              <a:t>Noel Sweetman</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 MD Kidd Insurances</a:t>
            </a:r>
            <a:endParaRPr lang="en-US" sz="1900" dirty="0">
              <a:solidFill>
                <a:srgbClr val="8D6F4C"/>
              </a:solidFill>
              <a:latin typeface="DengXian" panose="02010600030101010101" pitchFamily="2" charset="-122"/>
              <a:ea typeface="DengXian" panose="02010600030101010101" pitchFamily="2" charset="-122"/>
            </a:endParaRPr>
          </a:p>
        </p:txBody>
      </p:sp>
      <p:sp>
        <p:nvSpPr>
          <p:cNvPr id="28" name="Content Placeholder 2">
            <a:extLst>
              <a:ext uri="{FF2B5EF4-FFF2-40B4-BE49-F238E27FC236}">
                <a16:creationId xmlns:a16="http://schemas.microsoft.com/office/drawing/2014/main" id="{3E8097A8-209A-44D2-92B3-EC1F9A75C5EE}"/>
              </a:ext>
            </a:extLst>
          </p:cNvPr>
          <p:cNvSpPr txBox="1">
            <a:spLocks/>
          </p:cNvSpPr>
          <p:nvPr/>
        </p:nvSpPr>
        <p:spPr>
          <a:xfrm>
            <a:off x="1164395" y="4390679"/>
            <a:ext cx="9826101" cy="1259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8D6F4C"/>
                </a:solidFill>
                <a:latin typeface="DengXian" panose="02010600030101010101" pitchFamily="2" charset="-122"/>
                <a:ea typeface="DengXian" panose="02010600030101010101" pitchFamily="2" charset="-122"/>
              </a:rPr>
              <a:t>Sarah is a great resource for any broker to have access to. She has great connections in the industry and always has access to a suitable candidate when you need one.</a:t>
            </a:r>
          </a:p>
          <a:p>
            <a:pPr marL="0" indent="0" algn="ctr">
              <a:lnSpc>
                <a:spcPct val="100000"/>
              </a:lnSpc>
              <a:buFont typeface="Arial" panose="020B0604020202020204" pitchFamily="34" charset="0"/>
              <a:buNone/>
            </a:pPr>
            <a:r>
              <a:rPr lang="en-US" sz="1400" b="1" dirty="0">
                <a:solidFill>
                  <a:srgbClr val="8D6F4C"/>
                </a:solidFill>
                <a:latin typeface="DengXian" panose="02010600030101010101" pitchFamily="2" charset="-122"/>
                <a:ea typeface="DengXian" panose="02010600030101010101" pitchFamily="2" charset="-122"/>
              </a:rPr>
              <a:t>Graham Weir</a:t>
            </a:r>
            <a:br>
              <a:rPr lang="en-US" sz="1400" b="1" dirty="0">
                <a:solidFill>
                  <a:srgbClr val="8D6F4C"/>
                </a:solidFill>
                <a:latin typeface="DengXian" panose="02010600030101010101" pitchFamily="2" charset="-122"/>
                <a:ea typeface="DengXian" panose="02010600030101010101" pitchFamily="2" charset="-122"/>
              </a:rPr>
            </a:br>
            <a:r>
              <a:rPr lang="en-US" sz="1400" dirty="0">
                <a:solidFill>
                  <a:srgbClr val="8D6F4C"/>
                </a:solidFill>
                <a:latin typeface="DengXian" panose="02010600030101010101" pitchFamily="2" charset="-122"/>
                <a:ea typeface="DengXian" panose="02010600030101010101" pitchFamily="2" charset="-122"/>
              </a:rPr>
              <a:t>Managing Director of Pembroke Insurance</a:t>
            </a:r>
            <a:endParaRPr lang="en-US" sz="1900" dirty="0">
              <a:solidFill>
                <a:srgbClr val="8D6F4C"/>
              </a:solidFill>
              <a:latin typeface="DengXian" panose="02010600030101010101" pitchFamily="2" charset="-122"/>
              <a:ea typeface="DengXian" panose="02010600030101010101" pitchFamily="2" charset="-122"/>
            </a:endParaRPr>
          </a:p>
        </p:txBody>
      </p:sp>
      <p:sp>
        <p:nvSpPr>
          <p:cNvPr id="18" name="Title 1">
            <a:extLst>
              <a:ext uri="{FF2B5EF4-FFF2-40B4-BE49-F238E27FC236}">
                <a16:creationId xmlns:a16="http://schemas.microsoft.com/office/drawing/2014/main" id="{5D28AFCA-7A5F-4970-89CF-07904A32BD95}"/>
              </a:ext>
            </a:extLst>
          </p:cNvPr>
          <p:cNvSpPr txBox="1">
            <a:spLocks/>
          </p:cNvSpPr>
          <p:nvPr/>
        </p:nvSpPr>
        <p:spPr>
          <a:xfrm>
            <a:off x="3398032" y="894192"/>
            <a:ext cx="5395929" cy="95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solidFill>
                  <a:srgbClr val="BEAD98"/>
                </a:solidFill>
                <a:latin typeface="DengXian" panose="02010600030101010101" pitchFamily="2" charset="-122"/>
                <a:ea typeface="DengXian" panose="02010600030101010101" pitchFamily="2" charset="-122"/>
              </a:rPr>
              <a:t>What our clients say</a:t>
            </a:r>
            <a:endParaRPr lang="en-GB" dirty="0">
              <a:solidFill>
                <a:srgbClr val="BEAD98"/>
              </a:solidFill>
              <a:latin typeface="DengXian" panose="02010600030101010101" pitchFamily="2" charset="-122"/>
              <a:ea typeface="DengXian" panose="02010600030101010101" pitchFamily="2" charset="-122"/>
            </a:endParaRPr>
          </a:p>
        </p:txBody>
      </p:sp>
    </p:spTree>
    <p:extLst>
      <p:ext uri="{BB962C8B-B14F-4D97-AF65-F5344CB8AC3E}">
        <p14:creationId xmlns:p14="http://schemas.microsoft.com/office/powerpoint/2010/main" val="4198815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DengXian Light"/>
        <a:ea typeface=""/>
        <a:cs typeface=""/>
      </a:majorFont>
      <a:minorFont>
        <a:latin typeface="DengXia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24668AD06F5F4884BC38C37A88B958" ma:contentTypeVersion="12" ma:contentTypeDescription="Create a new document." ma:contentTypeScope="" ma:versionID="a6865d0b154086accb500f270e72ebeb">
  <xsd:schema xmlns:xsd="http://www.w3.org/2001/XMLSchema" xmlns:xs="http://www.w3.org/2001/XMLSchema" xmlns:p="http://schemas.microsoft.com/office/2006/metadata/properties" xmlns:ns2="011b4f30-e2bf-4b58-a2f3-7fe8b9170af0" xmlns:ns3="1cac85cf-3b06-4d08-b473-736de5304ac4" targetNamespace="http://schemas.microsoft.com/office/2006/metadata/properties" ma:root="true" ma:fieldsID="a9d0d2e42bc142698f9ad7b427ce050c" ns2:_="" ns3:_="">
    <xsd:import namespace="011b4f30-e2bf-4b58-a2f3-7fe8b9170af0"/>
    <xsd:import namespace="1cac85cf-3b06-4d08-b473-736de5304a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b4f30-e2bf-4b58-a2f3-7fe8b9170a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ac85cf-3b06-4d08-b473-736de5304a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821763-EF05-4064-865B-C91B0A8BCD8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011b4f30-e2bf-4b58-a2f3-7fe8b9170af0"/>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4F4BBB7-C5D8-4AEC-AB37-054E792549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1b4f30-e2bf-4b58-a2f3-7fe8b9170af0"/>
    <ds:schemaRef ds:uri="1cac85cf-3b06-4d08-b473-736de5304a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E110A3-8978-4BFF-A78F-674EFEF31AA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312</TotalTime>
  <Words>1574</Words>
  <Application>Microsoft Office PowerPoint</Application>
  <PresentationFormat>Widescreen</PresentationFormat>
  <Paragraphs>77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DengXian</vt:lpstr>
      <vt:lpstr>DengXian Light</vt:lpstr>
      <vt:lpstr>Arial</vt:lpstr>
      <vt:lpstr>Cordia New</vt:lpstr>
      <vt:lpstr>Office Theme</vt:lpstr>
      <vt:lpstr>PowerPoint Presentation</vt:lpstr>
      <vt:lpstr>Who we are</vt:lpstr>
      <vt:lpstr>Our directors</vt:lpstr>
      <vt:lpstr>Our board</vt:lpstr>
      <vt:lpstr>Our markets</vt:lpstr>
      <vt:lpstr>Our philosophy</vt:lpstr>
      <vt:lpstr>Client services</vt:lpstr>
      <vt:lpstr>What our clients say</vt:lpstr>
      <vt:lpstr>PowerPoint Presentation</vt:lpstr>
      <vt:lpstr>Candidate services</vt:lpstr>
      <vt:lpstr>What our candidates say</vt:lpstr>
      <vt:lpstr>PowerPoint Presentation</vt:lpstr>
      <vt:lpstr>Our partnerships</vt:lpstr>
      <vt:lpstr>Sponsorship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Baring</dc:creator>
  <cp:lastModifiedBy>Sarah McGrath</cp:lastModifiedBy>
  <cp:revision>1</cp:revision>
  <dcterms:created xsi:type="dcterms:W3CDTF">2019-02-13T12:11:26Z</dcterms:created>
  <dcterms:modified xsi:type="dcterms:W3CDTF">2020-10-22T07:54:09Z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0x0101006624668AD06F5F4884BC38C37A88B958</vt:lpwstr>
  </property>
  <property fmtid="{D5CDD505-2E9C-101B-9397-08002B2CF9AE}" pid="3" name="AuthorIds_UIVersion_10752">
    <vt:lpwstr>574</vt:lpwstr>
  </property>
  <property fmtid="{D5CDD505-2E9C-101B-9397-08002B2CF9AE}" pid="4" name="_dlc_DocIdItemGuid">
    <vt:lpwstr>78e4c2e0-f199-45bd-a509-2b9aad22ab91</vt:lpwstr>
  </property>
</Properties>
</file>